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58" r:id="rId4"/>
    <p:sldId id="279" r:id="rId5"/>
    <p:sldId id="297" r:id="rId6"/>
    <p:sldId id="285" r:id="rId7"/>
    <p:sldId id="298" r:id="rId8"/>
    <p:sldId id="272" r:id="rId9"/>
    <p:sldId id="277" r:id="rId10"/>
    <p:sldId id="309" r:id="rId11"/>
    <p:sldId id="310" r:id="rId12"/>
    <p:sldId id="303" r:id="rId13"/>
    <p:sldId id="305" r:id="rId14"/>
    <p:sldId id="307" r:id="rId15"/>
    <p:sldId id="314" r:id="rId16"/>
    <p:sldId id="308" r:id="rId17"/>
    <p:sldId id="315" r:id="rId18"/>
    <p:sldId id="316" r:id="rId19"/>
    <p:sldId id="313" r:id="rId20"/>
    <p:sldId id="283" r:id="rId21"/>
    <p:sldId id="300" r:id="rId22"/>
    <p:sldId id="257" r:id="rId23"/>
    <p:sldId id="304" r:id="rId24"/>
    <p:sldId id="306" r:id="rId2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C788E"/>
    <a:srgbClr val="006666"/>
    <a:srgbClr val="812B56"/>
    <a:srgbClr val="422C16"/>
    <a:srgbClr val="54381C"/>
    <a:srgbClr val="A50021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>
        <p:scale>
          <a:sx n="94" d="100"/>
          <a:sy n="94" d="100"/>
        </p:scale>
        <p:origin x="-120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F1599-94B5-4C28-A1FD-297EA2783E01}" type="datetimeFigureOut">
              <a:rPr lang="cs-CZ"/>
              <a:pPr>
                <a:defRPr/>
              </a:pPr>
              <a:t>05.01.2021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3B78D4-BE76-4CD4-B530-0146C6EDED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9145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1C9653-4A4A-48A1-AC66-1D2CF7F301D3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4328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B409F1-9538-424B-ABE8-C47C4A80A5DD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8005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1DAA-39A3-4FF7-8E0A-D0BF98710C96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817419057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8DB0-F5A4-491F-86E7-ABC7FD6CA7A0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62286051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5E8E-8A47-4EC8-B5CF-B6559ACFDD2B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02496863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3F269-8FE5-4A7E-AA4E-B034E14EEE1B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409436181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20ADA-D2CB-43F6-8669-9AC56B88799A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162776677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51510-7BC5-4CF1-AE3A-EBAB2ED07FB1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344813179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5C0F-35E1-4E36-B757-AB5EEA7D25C0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3687015714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DE331-03BC-48B1-A903-5F5A81BE556F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468443034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BC564-E2B2-4249-AD49-AA7CF26ABFF7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848153274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5E393-7582-485A-8E7E-CA8AED4F2719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13369214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9D66E-98FA-4BD3-B7B3-4F4D5115BBBD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206789781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modificar el estilo de texto del patrón</a:t>
            </a:r>
          </a:p>
          <a:p>
            <a:pPr lvl="1"/>
            <a:r>
              <a:rPr lang="es-ES" altLang="cs-CZ" smtClean="0"/>
              <a:t>Segundo nivel</a:t>
            </a:r>
          </a:p>
          <a:p>
            <a:pPr lvl="2"/>
            <a:r>
              <a:rPr lang="es-ES" altLang="cs-CZ" smtClean="0"/>
              <a:t>Tercer nivel</a:t>
            </a:r>
          </a:p>
          <a:p>
            <a:pPr lvl="3"/>
            <a:r>
              <a:rPr lang="es-ES" altLang="cs-CZ" smtClean="0"/>
              <a:t>Cuarto nivel</a:t>
            </a:r>
          </a:p>
          <a:p>
            <a:pPr lvl="4"/>
            <a:r>
              <a:rPr lang="es-ES" altLang="cs-C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63A36B-3572-4E92-A85C-F5BF0C5D8F5F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6.wmf"/><Relationship Id="rId9" Type="http://schemas.openxmlformats.org/officeDocument/2006/relationships/image" Target="../media/image19.jpeg"/><Relationship Id="rId1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jpeg"/><Relationship Id="rId11" Type="http://schemas.openxmlformats.org/officeDocument/2006/relationships/slide" Target="slide2.xml"/><Relationship Id="rId5" Type="http://schemas.openxmlformats.org/officeDocument/2006/relationships/image" Target="../media/image17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jpeg"/><Relationship Id="rId10" Type="http://schemas.openxmlformats.org/officeDocument/2006/relationships/slide" Target="slide2.xml"/><Relationship Id="rId4" Type="http://schemas.openxmlformats.org/officeDocument/2006/relationships/image" Target="../media/image17.wmf"/><Relationship Id="rId9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slide" Target="slide2.x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jpeg"/><Relationship Id="rId11" Type="http://schemas.openxmlformats.org/officeDocument/2006/relationships/slide" Target="slide2.xml"/><Relationship Id="rId5" Type="http://schemas.openxmlformats.org/officeDocument/2006/relationships/image" Target="../media/image24.png"/><Relationship Id="rId10" Type="http://schemas.openxmlformats.org/officeDocument/2006/relationships/image" Target="../media/image13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19.jpeg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5.wmf"/><Relationship Id="rId9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8.xml"/><Relationship Id="rId7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4.xml"/><Relationship Id="rId4" Type="http://schemas.openxmlformats.org/officeDocument/2006/relationships/slide" Target="slide10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slide" Target="slide12.xml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5" y="4724400"/>
            <a:ext cx="5905500" cy="647700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cs-CZ" altLang="cs-CZ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Kruh, kružnice</a:t>
            </a:r>
            <a:endParaRPr lang="es-ES" altLang="cs-CZ" b="1" i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250825" y="5661025"/>
            <a:ext cx="6624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II</a:t>
            </a:r>
            <a:r>
              <a:rPr lang="cs-CZ" altLang="cs-CZ" sz="2400" b="1">
                <a:solidFill>
                  <a:schemeClr val="bg1"/>
                </a:solidFill>
                <a:latin typeface="Comic Sans MS" panose="030F0702030302020204" pitchFamily="66" charset="0"/>
              </a:rPr>
              <a:t>. část – Části kruhu a kružnice,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Comic Sans MS" panose="030F0702030302020204" pitchFamily="66" charset="0"/>
              </a:rPr>
              <a:t>délka a obsah</a:t>
            </a:r>
            <a:endParaRPr lang="es-ES" altLang="cs-CZ" sz="2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9" descr="http://www.mendelova.cz/files/content/4596/title_image/full_obr%C3%A1zek-matematik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92150"/>
            <a:ext cx="387032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3" name="Picture 175" descr="http://upload.wikimedia.org/wikipedia/commons/thumb/2/2e/Pi-symbol.svg/170px-Pi-symbol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003550"/>
            <a:ext cx="1619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5"/>
          <p:cNvSpPr txBox="1">
            <a:spLocks noChangeArrowheads="1"/>
          </p:cNvSpPr>
          <p:nvPr/>
        </p:nvSpPr>
        <p:spPr bwMode="auto">
          <a:xfrm>
            <a:off x="4787900" y="288925"/>
            <a:ext cx="500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i="1"/>
              <a:t>Matematika 8.ročník ZŠ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6415088" y="6308725"/>
            <a:ext cx="2700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Creation  IP&amp;RK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8" grpId="0"/>
      <p:bldP spid="221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44525" y="6181725"/>
            <a:ext cx="5529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Délka kruhového oblouku je 7,73 cm.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888" y="109538"/>
            <a:ext cx="8059737" cy="7842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sz="3200" b="1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Délka oblouku - vzorový řešený příklad</a:t>
            </a:r>
            <a:endParaRPr lang="cs-CZ" sz="3200" b="1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/>
        </p:nvGraphicFramePr>
        <p:xfrm>
          <a:off x="6013450" y="5032375"/>
          <a:ext cx="17494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3" imgW="736600" imgH="279400" progId="Equation.DSMT4">
                  <p:embed/>
                </p:oleObj>
              </mc:Choice>
              <mc:Fallback>
                <p:oleObj name="Equation" r:id="rId3" imgW="736600" imgH="279400" progId="Equation.DSMT4">
                  <p:embed/>
                  <p:pic>
                    <p:nvPicPr>
                      <p:cNvPr id="0" name="Objek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0" y="5032375"/>
                        <a:ext cx="174942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bdélník 24"/>
          <p:cNvSpPr/>
          <p:nvPr/>
        </p:nvSpPr>
        <p:spPr>
          <a:xfrm>
            <a:off x="5364163" y="4941888"/>
            <a:ext cx="3024187" cy="884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3759200" y="2108200"/>
            <a:ext cx="4789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Jedná se pouze o dosazení do vzorce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510213" y="2697163"/>
          <a:ext cx="1287462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5" imgW="660113" imgH="393529" progId="Equation.DSMT4">
                  <p:embed/>
                </p:oleObj>
              </mc:Choice>
              <mc:Fallback>
                <p:oleObj name="Equation" r:id="rId5" imgW="660113" imgH="393529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2697163"/>
                        <a:ext cx="1287462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5414963" y="3717925"/>
          <a:ext cx="29210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7" imgW="1497950" imgH="393529" progId="Equation.DSMT4">
                  <p:embed/>
                </p:oleObj>
              </mc:Choice>
              <mc:Fallback>
                <p:oleObj name="Equation" r:id="rId7" imgW="1497950" imgH="393529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3717925"/>
                        <a:ext cx="29210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207963" y="1843088"/>
            <a:ext cx="8702675" cy="4799012"/>
          </a:xfrm>
          <a:prstGeom prst="rect">
            <a:avLst/>
          </a:prstGeom>
          <a:blipFill>
            <a:blip r:embed="rId9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grpSp>
        <p:nvGrpSpPr>
          <p:cNvPr id="3" name="Skupina 49"/>
          <p:cNvGrpSpPr>
            <a:grpSpLocks/>
          </p:cNvGrpSpPr>
          <p:nvPr/>
        </p:nvGrpSpPr>
        <p:grpSpPr bwMode="auto">
          <a:xfrm>
            <a:off x="522288" y="2387600"/>
            <a:ext cx="3641725" cy="3146425"/>
            <a:chOff x="752720" y="2091730"/>
            <a:chExt cx="3641232" cy="3145943"/>
          </a:xfrm>
        </p:grpSpPr>
        <p:cxnSp>
          <p:nvCxnSpPr>
            <p:cNvPr id="51" name="Přímá spojnice 50"/>
            <p:cNvCxnSpPr>
              <a:endCxn id="59" idx="7"/>
            </p:cNvCxnSpPr>
            <p:nvPr/>
          </p:nvCxnSpPr>
          <p:spPr>
            <a:xfrm flipV="1">
              <a:off x="2373338" y="2586954"/>
              <a:ext cx="1144433" cy="109362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9" name="TextovéPole 51"/>
            <p:cNvSpPr txBox="1">
              <a:spLocks noChangeArrowheads="1"/>
            </p:cNvSpPr>
            <p:nvPr/>
          </p:nvSpPr>
          <p:spPr bwMode="auto">
            <a:xfrm>
              <a:off x="2043042" y="3571889"/>
              <a:ext cx="432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/>
                <a:t>S</a:t>
              </a:r>
            </a:p>
          </p:txBody>
        </p:sp>
        <p:cxnSp>
          <p:nvCxnSpPr>
            <p:cNvPr id="53" name="Přímá spojnice 52"/>
            <p:cNvCxnSpPr>
              <a:endCxn id="59" idx="5"/>
            </p:cNvCxnSpPr>
            <p:nvPr/>
          </p:nvCxnSpPr>
          <p:spPr>
            <a:xfrm>
              <a:off x="2359053" y="3664702"/>
              <a:ext cx="1158718" cy="111108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louk 53"/>
            <p:cNvSpPr/>
            <p:nvPr/>
          </p:nvSpPr>
          <p:spPr>
            <a:xfrm rot="2782917">
              <a:off x="1713832" y="3124228"/>
              <a:ext cx="1245996" cy="1419033"/>
            </a:xfrm>
            <a:prstGeom prst="arc">
              <a:avLst>
                <a:gd name="adj1" fmla="val 15826255"/>
                <a:gd name="adj2" fmla="val 20667856"/>
              </a:avLst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graphicFrame>
          <p:nvGraphicFramePr>
            <p:cNvPr id="13332" name="Objekt 54"/>
            <p:cNvGraphicFramePr>
              <a:graphicFrameLocks noChangeAspect="1"/>
            </p:cNvGraphicFramePr>
            <p:nvPr/>
          </p:nvGraphicFramePr>
          <p:xfrm>
            <a:off x="2623988" y="3547363"/>
            <a:ext cx="274205" cy="322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name="Equation" r:id="rId10" imgW="152334" imgH="139639" progId="Equation.DSMT4">
                    <p:embed/>
                  </p:oleObj>
                </mc:Choice>
                <mc:Fallback>
                  <p:oleObj name="Equation" r:id="rId10" imgW="152334" imgH="139639" progId="Equation.DSMT4">
                    <p:embed/>
                    <p:pic>
                      <p:nvPicPr>
                        <p:cNvPr id="0" name="Objek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3988" y="3547363"/>
                          <a:ext cx="274205" cy="322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3" name="Objekt 55"/>
            <p:cNvGraphicFramePr>
              <a:graphicFrameLocks noChangeAspect="1"/>
            </p:cNvGraphicFramePr>
            <p:nvPr/>
          </p:nvGraphicFramePr>
          <p:xfrm>
            <a:off x="4139952" y="3412287"/>
            <a:ext cx="254000" cy="394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name="Equation" r:id="rId12" imgW="88669" imgH="177338" progId="Equation.DSMT4">
                    <p:embed/>
                  </p:oleObj>
                </mc:Choice>
                <mc:Fallback>
                  <p:oleObj name="Equation" r:id="rId12" imgW="88669" imgH="177338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3412287"/>
                          <a:ext cx="254000" cy="394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34" name="Skupina 57"/>
            <p:cNvGrpSpPr>
              <a:grpSpLocks/>
            </p:cNvGrpSpPr>
            <p:nvPr/>
          </p:nvGrpSpPr>
          <p:grpSpPr bwMode="auto">
            <a:xfrm>
              <a:off x="752720" y="2132856"/>
              <a:ext cx="3240360" cy="3096344"/>
              <a:chOff x="752720" y="2132856"/>
              <a:chExt cx="3240360" cy="3096344"/>
            </a:xfrm>
          </p:grpSpPr>
          <p:sp>
            <p:nvSpPr>
              <p:cNvPr id="59" name="Ovál 58"/>
              <p:cNvSpPr/>
              <p:nvPr/>
            </p:nvSpPr>
            <p:spPr>
              <a:xfrm>
                <a:off x="752720" y="2132999"/>
                <a:ext cx="3239648" cy="309673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  <p:sp>
            <p:nvSpPr>
              <p:cNvPr id="13337" name="TextovéPole 59"/>
              <p:cNvSpPr txBox="1">
                <a:spLocks noChangeArrowheads="1"/>
              </p:cNvSpPr>
              <p:nvPr/>
            </p:nvSpPr>
            <p:spPr bwMode="auto">
              <a:xfrm>
                <a:off x="2643183" y="2706447"/>
                <a:ext cx="4320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2400"/>
                  <a:t>r</a:t>
                </a:r>
              </a:p>
            </p:txBody>
          </p:sp>
        </p:grpSp>
        <p:sp>
          <p:nvSpPr>
            <p:cNvPr id="57" name="Oblouk 56"/>
            <p:cNvSpPr/>
            <p:nvPr/>
          </p:nvSpPr>
          <p:spPr>
            <a:xfrm rot="2754746">
              <a:off x="860683" y="2120273"/>
              <a:ext cx="3145943" cy="3088857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</p:grp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4875213" y="4205288"/>
            <a:ext cx="3513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Navrhněte řešení</a:t>
            </a:r>
          </a:p>
        </p:txBody>
      </p:sp>
      <p:sp>
        <p:nvSpPr>
          <p:cNvPr id="13327" name="TextovéPole 36"/>
          <p:cNvSpPr txBox="1">
            <a:spLocks noChangeArrowheads="1"/>
          </p:cNvSpPr>
          <p:nvPr/>
        </p:nvSpPr>
        <p:spPr bwMode="auto">
          <a:xfrm>
            <a:off x="625475" y="952500"/>
            <a:ext cx="8410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Vypočtěte délku kruhového oblouku </a:t>
            </a:r>
            <a:r>
              <a:rPr lang="cs-CZ" altLang="cs-CZ" sz="2400" b="1" i="1" u="sng"/>
              <a:t>l</a:t>
            </a:r>
            <a:r>
              <a:rPr lang="cs-CZ" altLang="cs-CZ" sz="2400"/>
              <a:t>, který vznikne z kružnice o poloměru </a:t>
            </a:r>
            <a:r>
              <a:rPr lang="cs-CZ" altLang="cs-CZ" sz="2400" b="1" i="1" u="sng"/>
              <a:t>r</a:t>
            </a:r>
            <a:r>
              <a:rPr lang="cs-CZ" altLang="cs-CZ" sz="2400"/>
              <a:t> = 8,2 cm a středového úhlu </a:t>
            </a:r>
            <a:r>
              <a:rPr lang="cs-CZ" altLang="cs-CZ" sz="2800" b="1" i="1" u="sng">
                <a:sym typeface="Symbol" panose="05050102010706020507" pitchFamily="18" charset="2"/>
              </a:rPr>
              <a:t></a:t>
            </a:r>
            <a:r>
              <a:rPr lang="cs-CZ" altLang="cs-CZ" sz="2400"/>
              <a:t> = 54°. </a:t>
            </a:r>
          </a:p>
        </p:txBody>
      </p:sp>
      <p:sp>
        <p:nvSpPr>
          <p:cNvPr id="34" name="Tlačítko akce: Domů 33">
            <a:hlinkClick r:id="rId14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6" name="Tlačítko akce: Zpět nebo Předchozí 35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0" name="Tlačítko akce: Dopředu nebo Další 39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6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5" grpId="0" animBg="1"/>
      <p:bldP spid="6" grpId="0" animBg="1"/>
      <p:bldP spid="6" grpId="1" animBg="1"/>
      <p:bldP spid="32" grpId="0"/>
      <p:bldP spid="32" grpId="1"/>
      <p:bldP spid="13327" grpId="0"/>
      <p:bldP spid="36" grpId="0" animBg="1" autoUpdateAnimBg="0"/>
      <p:bldP spid="4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10"/>
          <p:cNvGrpSpPr>
            <a:grpSpLocks/>
          </p:cNvGrpSpPr>
          <p:nvPr/>
        </p:nvGrpSpPr>
        <p:grpSpPr bwMode="auto">
          <a:xfrm>
            <a:off x="5867400" y="4941888"/>
            <a:ext cx="1944688" cy="884237"/>
            <a:chOff x="5867400" y="4941888"/>
            <a:chExt cx="1944688" cy="884237"/>
          </a:xfrm>
        </p:grpSpPr>
        <p:sp>
          <p:nvSpPr>
            <p:cNvPr id="25" name="Obdélník 24"/>
            <p:cNvSpPr/>
            <p:nvPr/>
          </p:nvSpPr>
          <p:spPr>
            <a:xfrm>
              <a:off x="5867400" y="4941888"/>
              <a:ext cx="1944688" cy="88423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7" name="TextovéPole 9"/>
            <p:cNvSpPr txBox="1">
              <a:spLocks noChangeArrowheads="1"/>
            </p:cNvSpPr>
            <p:nvPr/>
          </p:nvSpPr>
          <p:spPr bwMode="auto">
            <a:xfrm>
              <a:off x="5975102" y="5122396"/>
              <a:ext cx="172928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>
                  <a:sym typeface="Symbol" panose="05050102010706020507" pitchFamily="18" charset="2"/>
                </a:rPr>
                <a:t> = 132°</a:t>
              </a:r>
              <a:endParaRPr lang="cs-CZ" altLang="cs-CZ" sz="2800"/>
            </a:p>
          </p:txBody>
        </p:sp>
      </p:grp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70063" y="6135688"/>
            <a:ext cx="561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Velikost středového úhlu je 132°.</a:t>
            </a:r>
          </a:p>
        </p:txBody>
      </p:sp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2973388"/>
            <a:ext cx="3646487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 Délka oblouku - vzorový řešený příklad</a:t>
            </a:r>
            <a:endParaRPr lang="cs-CZ" sz="3200" b="1" i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3851275" y="2024063"/>
            <a:ext cx="47894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Ze základního vzorce: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vyjádříme úhel </a:t>
            </a:r>
            <a:r>
              <a:rPr lang="cs-CZ" altLang="cs-CZ" sz="2400">
                <a:sym typeface="Symbol" panose="05050102010706020507" pitchFamily="18" charset="2"/>
              </a:rPr>
              <a:t></a:t>
            </a:r>
            <a:r>
              <a:rPr lang="cs-CZ" altLang="cs-CZ" sz="2400"/>
              <a:t>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7221538" y="1820863"/>
          <a:ext cx="12874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4" imgW="660113" imgH="393529" progId="Equation.DSMT4">
                  <p:embed/>
                </p:oleObj>
              </mc:Choice>
              <mc:Fallback>
                <p:oleObj name="Equation" r:id="rId4" imgW="660113" imgH="393529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1820863"/>
                        <a:ext cx="12874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2" name="TextovéPole 36"/>
          <p:cNvSpPr txBox="1">
            <a:spLocks noChangeArrowheads="1"/>
          </p:cNvSpPr>
          <p:nvPr/>
        </p:nvSpPr>
        <p:spPr bwMode="auto">
          <a:xfrm>
            <a:off x="273050" y="981075"/>
            <a:ext cx="87026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Vypočtěte středový úhel </a:t>
            </a:r>
            <a:r>
              <a:rPr lang="cs-CZ" altLang="cs-CZ" sz="2800" b="1" i="1" u="sng">
                <a:sym typeface="Symbol" panose="05050102010706020507" pitchFamily="18" charset="2"/>
              </a:rPr>
              <a:t></a:t>
            </a:r>
            <a:r>
              <a:rPr lang="cs-CZ" altLang="cs-CZ" sz="2400"/>
              <a:t> , který vytíná na kružnici o poloměru </a:t>
            </a:r>
            <a:r>
              <a:rPr lang="cs-CZ" altLang="cs-CZ" sz="2400" b="1" i="1" u="sng"/>
              <a:t>r</a:t>
            </a:r>
            <a:r>
              <a:rPr lang="cs-CZ" altLang="cs-CZ" sz="2400"/>
              <a:t> = 18,5 m oblouk o délce </a:t>
            </a:r>
            <a:r>
              <a:rPr lang="cs-CZ" altLang="cs-CZ" sz="2400" b="1" u="sng"/>
              <a:t>l </a:t>
            </a:r>
            <a:r>
              <a:rPr lang="cs-CZ" altLang="cs-CZ" sz="2400"/>
              <a:t>=  42,8 m (zaokrouhli).</a:t>
            </a:r>
          </a:p>
        </p:txBody>
      </p:sp>
      <p:sp>
        <p:nvSpPr>
          <p:cNvPr id="6" name="Obdélník 5"/>
          <p:cNvSpPr/>
          <p:nvPr/>
        </p:nvSpPr>
        <p:spPr>
          <a:xfrm>
            <a:off x="225425" y="1876425"/>
            <a:ext cx="8701088" cy="475297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4932363" y="3892550"/>
            <a:ext cx="318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Navrhněte řešení</a:t>
            </a:r>
          </a:p>
        </p:txBody>
      </p:sp>
      <p:grpSp>
        <p:nvGrpSpPr>
          <p:cNvPr id="5" name="Skupina 49"/>
          <p:cNvGrpSpPr>
            <a:grpSpLocks/>
          </p:cNvGrpSpPr>
          <p:nvPr/>
        </p:nvGrpSpPr>
        <p:grpSpPr bwMode="auto">
          <a:xfrm>
            <a:off x="466725" y="2359025"/>
            <a:ext cx="3654425" cy="3146425"/>
            <a:chOff x="738865" y="2091730"/>
            <a:chExt cx="3655087" cy="3145943"/>
          </a:xfrm>
        </p:grpSpPr>
        <p:cxnSp>
          <p:nvCxnSpPr>
            <p:cNvPr id="51" name="Přímá spojnice 50"/>
            <p:cNvCxnSpPr>
              <a:endCxn id="59" idx="7"/>
            </p:cNvCxnSpPr>
            <p:nvPr/>
          </p:nvCxnSpPr>
          <p:spPr>
            <a:xfrm flipV="1">
              <a:off x="2358408" y="2586954"/>
              <a:ext cx="1146383" cy="109362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2" name="TextovéPole 51"/>
            <p:cNvSpPr txBox="1">
              <a:spLocks noChangeArrowheads="1"/>
            </p:cNvSpPr>
            <p:nvPr/>
          </p:nvSpPr>
          <p:spPr bwMode="auto">
            <a:xfrm>
              <a:off x="2043042" y="3571889"/>
              <a:ext cx="432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/>
                <a:t>S</a:t>
              </a:r>
            </a:p>
          </p:txBody>
        </p:sp>
        <p:cxnSp>
          <p:nvCxnSpPr>
            <p:cNvPr id="53" name="Přímá spojnice 52"/>
            <p:cNvCxnSpPr>
              <a:endCxn id="59" idx="5"/>
            </p:cNvCxnSpPr>
            <p:nvPr/>
          </p:nvCxnSpPr>
          <p:spPr>
            <a:xfrm>
              <a:off x="2345706" y="3664702"/>
              <a:ext cx="1159085" cy="111108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louk 53"/>
            <p:cNvSpPr/>
            <p:nvPr/>
          </p:nvSpPr>
          <p:spPr>
            <a:xfrm rot="2782917">
              <a:off x="1713182" y="3124004"/>
              <a:ext cx="1245996" cy="1419482"/>
            </a:xfrm>
            <a:prstGeom prst="arc">
              <a:avLst>
                <a:gd name="adj1" fmla="val 15826255"/>
                <a:gd name="adj2" fmla="val 20667856"/>
              </a:avLst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graphicFrame>
          <p:nvGraphicFramePr>
            <p:cNvPr id="14355" name="Objekt 54"/>
            <p:cNvGraphicFramePr>
              <a:graphicFrameLocks noChangeAspect="1"/>
            </p:cNvGraphicFramePr>
            <p:nvPr/>
          </p:nvGraphicFramePr>
          <p:xfrm>
            <a:off x="2623988" y="3547363"/>
            <a:ext cx="274205" cy="322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7" name="Equation" r:id="rId7" imgW="152334" imgH="139639" progId="Equation.DSMT4">
                    <p:embed/>
                  </p:oleObj>
                </mc:Choice>
                <mc:Fallback>
                  <p:oleObj name="Equation" r:id="rId7" imgW="152334" imgH="139639" progId="Equation.DSMT4">
                    <p:embed/>
                    <p:pic>
                      <p:nvPicPr>
                        <p:cNvPr id="0" name="Objek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3988" y="3547363"/>
                          <a:ext cx="274205" cy="322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6" name="Objekt 55"/>
            <p:cNvGraphicFramePr>
              <a:graphicFrameLocks noChangeAspect="1"/>
            </p:cNvGraphicFramePr>
            <p:nvPr/>
          </p:nvGraphicFramePr>
          <p:xfrm>
            <a:off x="4139952" y="3412287"/>
            <a:ext cx="254000" cy="394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8" name="Equation" r:id="rId9" imgW="88669" imgH="177338" progId="Equation.DSMT4">
                    <p:embed/>
                  </p:oleObj>
                </mc:Choice>
                <mc:Fallback>
                  <p:oleObj name="Equation" r:id="rId9" imgW="88669" imgH="177338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3412287"/>
                          <a:ext cx="254000" cy="394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57" name="Skupina 57"/>
            <p:cNvGrpSpPr>
              <a:grpSpLocks/>
            </p:cNvGrpSpPr>
            <p:nvPr/>
          </p:nvGrpSpPr>
          <p:grpSpPr bwMode="auto">
            <a:xfrm>
              <a:off x="738865" y="2132856"/>
              <a:ext cx="3240360" cy="3096344"/>
              <a:chOff x="738865" y="2132856"/>
              <a:chExt cx="3240360" cy="3096344"/>
            </a:xfrm>
          </p:grpSpPr>
          <p:sp>
            <p:nvSpPr>
              <p:cNvPr id="59" name="Ovál 58"/>
              <p:cNvSpPr/>
              <p:nvPr/>
            </p:nvSpPr>
            <p:spPr>
              <a:xfrm>
                <a:off x="738865" y="2132999"/>
                <a:ext cx="3240675" cy="3096739"/>
              </a:xfrm>
              <a:prstGeom prst="ellipse">
                <a:avLst/>
              </a:prstGeom>
              <a:noFill/>
              <a:ln w="25400">
                <a:solidFill>
                  <a:srgbClr val="00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  <p:sp>
            <p:nvSpPr>
              <p:cNvPr id="14360" name="TextovéPole 59"/>
              <p:cNvSpPr txBox="1">
                <a:spLocks noChangeArrowheads="1"/>
              </p:cNvSpPr>
              <p:nvPr/>
            </p:nvSpPr>
            <p:spPr bwMode="auto">
              <a:xfrm>
                <a:off x="2643183" y="2706447"/>
                <a:ext cx="4320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2400"/>
                  <a:t>r</a:t>
                </a:r>
              </a:p>
            </p:txBody>
          </p:sp>
        </p:grpSp>
        <p:sp>
          <p:nvSpPr>
            <p:cNvPr id="57" name="Oblouk 56"/>
            <p:cNvSpPr/>
            <p:nvPr/>
          </p:nvSpPr>
          <p:spPr>
            <a:xfrm rot="2754746">
              <a:off x="846566" y="2120578"/>
              <a:ext cx="3145943" cy="3088247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</p:grpSp>
      <p:sp>
        <p:nvSpPr>
          <p:cNvPr id="36" name="Tlačítko akce: Domů 35">
            <a:hlinkClick r:id="rId11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0" name="Tlačítko akce: Zpět nebo Předchozí 39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1" name="Tlačítko akce: Dopředu nebo Další 40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14362" grpId="0"/>
      <p:bldP spid="6" grpId="0" animBg="1"/>
      <p:bldP spid="6" grpId="1" animBg="1"/>
      <p:bldP spid="32" grpId="0" build="allAtOnce"/>
      <p:bldP spid="40" grpId="0" animBg="1" autoUpdateAnimBg="0"/>
      <p:bldP spid="4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88" y="147638"/>
            <a:ext cx="7772400" cy="760412"/>
          </a:xfrm>
        </p:spPr>
        <p:txBody>
          <a:bodyPr/>
          <a:lstStyle/>
          <a:p>
            <a:pPr algn="l"/>
            <a:r>
              <a:rPr lang="cs-CZ" altLang="cs-CZ" sz="32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Příklady k procvičení</a:t>
            </a:r>
          </a:p>
        </p:txBody>
      </p:sp>
      <p:sp>
        <p:nvSpPr>
          <p:cNvPr id="7" name="Šrafovaná šipka doprava 6">
            <a:hlinkClick r:id="rId2" action="ppaction://hlinksldjump"/>
          </p:cNvPr>
          <p:cNvSpPr/>
          <p:nvPr/>
        </p:nvSpPr>
        <p:spPr>
          <a:xfrm>
            <a:off x="6927850" y="3635375"/>
            <a:ext cx="2239963" cy="692150"/>
          </a:xfrm>
          <a:prstGeom prst="stripedRightArrow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70C0"/>
                </a:solidFill>
              </a:rPr>
              <a:t>Ř e š e n í</a:t>
            </a:r>
          </a:p>
        </p:txBody>
      </p:sp>
      <p:sp>
        <p:nvSpPr>
          <p:cNvPr id="16" name="Tlačítko akce: Domů 15">
            <a:hlinkClick r:id="rId3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7" name="Tlačítko akce: Zpět nebo Předchozí 16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8" name="Tlačítko akce: Dopředu nebo Další 17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082675"/>
            <a:ext cx="765492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838200" y="2605088"/>
            <a:ext cx="5089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1)  r = 6,5 cm; </a:t>
            </a:r>
            <a:r>
              <a:rPr lang="cs-CZ" altLang="cs-CZ" sz="2800" i="1">
                <a:sym typeface="Symbol" panose="05050102010706020507" pitchFamily="18" charset="2"/>
              </a:rPr>
              <a:t> = 125°; l = ?</a:t>
            </a:r>
            <a:endParaRPr lang="cs-CZ" altLang="cs-CZ" sz="2800" i="1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838200" y="3279775"/>
            <a:ext cx="5089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2)  l = 23,8 cm; </a:t>
            </a:r>
            <a:r>
              <a:rPr lang="cs-CZ" altLang="cs-CZ" sz="2800" i="1">
                <a:sym typeface="Symbol" panose="05050102010706020507" pitchFamily="18" charset="2"/>
              </a:rPr>
              <a:t> = 63°; r = ?</a:t>
            </a:r>
            <a:endParaRPr lang="cs-CZ" altLang="cs-CZ" sz="2800" i="1"/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838200" y="3952875"/>
            <a:ext cx="5089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3)  r = 3,2 m; l = 46 dm; </a:t>
            </a:r>
            <a:r>
              <a:rPr lang="cs-CZ" altLang="cs-CZ" sz="2800" i="1">
                <a:sym typeface="Symbol" panose="05050102010706020507" pitchFamily="18" charset="2"/>
              </a:rPr>
              <a:t> = ?</a:t>
            </a:r>
            <a:endParaRPr lang="cs-CZ" altLang="cs-CZ" sz="2800" i="1"/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838200" y="4667250"/>
            <a:ext cx="5089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4)  d = 22,8 cm; </a:t>
            </a:r>
            <a:r>
              <a:rPr lang="cs-CZ" altLang="cs-CZ" sz="2800" i="1">
                <a:sym typeface="Symbol" panose="05050102010706020507" pitchFamily="18" charset="2"/>
              </a:rPr>
              <a:t> = 82°; l = ?</a:t>
            </a:r>
            <a:endParaRPr lang="cs-CZ" altLang="cs-CZ" sz="2800" i="1"/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747713" y="5381625"/>
            <a:ext cx="5883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5)  o = 46,8 cm; l = 18,9 cm; </a:t>
            </a:r>
            <a:r>
              <a:rPr lang="cs-CZ" altLang="cs-CZ" sz="2800" i="1">
                <a:sym typeface="Symbol" panose="05050102010706020507" pitchFamily="18" charset="2"/>
              </a:rPr>
              <a:t> = ?</a:t>
            </a:r>
            <a:endParaRPr lang="cs-CZ" altLang="cs-CZ" sz="2800" i="1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7" grpId="0" animBg="1" autoUpdateAnimBg="0"/>
      <p:bldP spid="18" grpId="0" animBg="1" autoUpdateAnimBg="0"/>
      <p:bldP spid="3" grpId="0"/>
      <p:bldP spid="19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2288" y="130175"/>
            <a:ext cx="7772400" cy="647700"/>
          </a:xfrm>
        </p:spPr>
        <p:txBody>
          <a:bodyPr/>
          <a:lstStyle/>
          <a:p>
            <a:r>
              <a:rPr lang="cs-CZ" altLang="cs-CZ" sz="36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S l o v n í   ú l o h 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0825" y="838200"/>
            <a:ext cx="8685213" cy="55451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65125" y="933450"/>
            <a:ext cx="8458200" cy="5592763"/>
          </a:xfrm>
        </p:spPr>
        <p:txBody>
          <a:bodyPr/>
          <a:lstStyle/>
          <a:p>
            <a:pPr marL="514350" indent="-514350" algn="l">
              <a:spcAft>
                <a:spcPts val="600"/>
              </a:spcAft>
              <a:buFontTx/>
              <a:buAutoNum type="arabicPeriod"/>
            </a:pPr>
            <a:r>
              <a:rPr lang="cs-CZ" altLang="cs-CZ" sz="2200" smtClean="0"/>
              <a:t>Vypočítejte poloměr atletické dráhy tvaru kružnice, kterou atlet musí oběhnout třikrát, aby uběhl 5 km.</a:t>
            </a:r>
          </a:p>
          <a:p>
            <a:pPr marL="514350" indent="-514350" algn="l">
              <a:spcAft>
                <a:spcPts val="600"/>
              </a:spcAft>
              <a:buFontTx/>
              <a:buAutoNum type="arabicPeriod" startAt="2"/>
            </a:pPr>
            <a:r>
              <a:rPr lang="cs-CZ" altLang="cs-CZ" sz="2200" smtClean="0"/>
              <a:t>Průměrný poloměr Země je 6 378 km. Vypočítejte nejkratší vzdálenost mezi rovníkem a rovnoběžkou o zeměpisné šířce 40°. </a:t>
            </a:r>
          </a:p>
          <a:p>
            <a:pPr marL="514350" indent="-514350" algn="l">
              <a:spcAft>
                <a:spcPts val="600"/>
              </a:spcAft>
              <a:buFontTx/>
              <a:buAutoNum type="arabicPeriod" startAt="2"/>
            </a:pPr>
            <a:r>
              <a:rPr lang="cs-CZ" altLang="cs-CZ" sz="2200" smtClean="0"/>
              <a:t>Jakou dráhu urazí konec sekundové ručičky dlouhé  12 cm za 24 hodin?</a:t>
            </a:r>
          </a:p>
          <a:p>
            <a:pPr marL="514350" indent="-514350" algn="l">
              <a:spcBef>
                <a:spcPct val="0"/>
              </a:spcBef>
              <a:buFontTx/>
              <a:buAutoNum type="arabicPeriod" startAt="2"/>
            </a:pPr>
            <a:r>
              <a:rPr lang="cs-CZ" altLang="cs-CZ" sz="2200" smtClean="0"/>
              <a:t>Jakou část kruhového oblouku vytínají hodinové ručičky na ciferníku o průměru 20 cm v sedm hodin?</a:t>
            </a:r>
          </a:p>
          <a:p>
            <a:pPr marL="514350" indent="-514350" algn="l">
              <a:spcBef>
                <a:spcPct val="0"/>
              </a:spcBef>
              <a:spcAft>
                <a:spcPts val="600"/>
              </a:spcAft>
            </a:pPr>
            <a:r>
              <a:rPr lang="cs-CZ" altLang="cs-CZ" sz="2200" smtClean="0"/>
              <a:t>      (mezi sedmičkou a dvanáctkou)	</a:t>
            </a:r>
          </a:p>
          <a:p>
            <a:pPr marL="514350" indent="-514350" algn="l">
              <a:buFontTx/>
              <a:buAutoNum type="arabicPeriod" startAt="5"/>
            </a:pPr>
            <a:r>
              <a:rPr lang="cs-CZ" altLang="cs-CZ" sz="2200" smtClean="0"/>
              <a:t>Hmotný bod se pohybuje po kružnici se středem S                       a poloměrem r = 12,7 cm. Z bodu A se přemístil do bodu B a urazil 48,5 cm. Vypočítejte velikost úhlu ASB.</a:t>
            </a:r>
          </a:p>
          <a:p>
            <a:pPr marL="514350" indent="-514350" algn="l">
              <a:buFontTx/>
              <a:buAutoNum type="arabicPeriod" startAt="5"/>
            </a:pPr>
            <a:endParaRPr lang="cs-CZ" altLang="cs-CZ" sz="2800" smtClean="0"/>
          </a:p>
          <a:p>
            <a:pPr marL="514350" indent="-514350" algn="l"/>
            <a:endParaRPr lang="cs-CZ" altLang="cs-CZ" sz="2800" smtClean="0"/>
          </a:p>
          <a:p>
            <a:pPr marL="514350" indent="-514350" algn="l">
              <a:buFontTx/>
              <a:buAutoNum type="arabicPeriod" startAt="5"/>
            </a:pPr>
            <a:endParaRPr lang="cs-CZ" altLang="cs-CZ" sz="2800" smtClean="0"/>
          </a:p>
        </p:txBody>
      </p:sp>
      <p:sp>
        <p:nvSpPr>
          <p:cNvPr id="5" name="Šrafovaná šipka doprava 4">
            <a:hlinkClick r:id="rId3" action="ppaction://hlinksldjump"/>
          </p:cNvPr>
          <p:cNvSpPr/>
          <p:nvPr/>
        </p:nvSpPr>
        <p:spPr>
          <a:xfrm>
            <a:off x="3289300" y="6065838"/>
            <a:ext cx="2239963" cy="693737"/>
          </a:xfrm>
          <a:prstGeom prst="stripedRightArrow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0070C0"/>
                </a:solidFill>
                <a:hlinkClick r:id="rId3" action="ppaction://hlinksldjump"/>
              </a:rPr>
              <a:t>Ř e š e n í</a:t>
            </a:r>
            <a:r>
              <a:rPr lang="cs-CZ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lačítko akce: Zpět nebo Předchozí 5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9" name="Tlačítko akce: Domů 8">
            <a:hlinkClick r:id="rId4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build="p"/>
      <p:bldP spid="5" grpId="0" animBg="1"/>
      <p:bldP spid="6" grpId="0" animBg="1" autoUpdateAnimBg="0"/>
      <p:bldP spid="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1300" y="5086350"/>
            <a:ext cx="71389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cs-CZ" sz="2600"/>
              <a:t>α … středový úhel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600"/>
              <a:t>l</a:t>
            </a:r>
            <a:r>
              <a:rPr lang="en-US" altLang="cs-CZ" sz="2600"/>
              <a:t> … kruhový oblouk příslušný úhlu α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52950" y="3549650"/>
            <a:ext cx="300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80038" y="4027488"/>
            <a:ext cx="3381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S</a:t>
            </a:r>
            <a:endParaRPr lang="en-US" altLang="cs-CZ" sz="2600" baseline="-250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29238" y="2166938"/>
            <a:ext cx="2587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600">
                <a:solidFill>
                  <a:srgbClr val="FF0000"/>
                </a:solidFill>
              </a:rPr>
              <a:t>l</a:t>
            </a:r>
            <a:endParaRPr lang="en-US" altLang="cs-CZ" sz="260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64263" y="3575050"/>
            <a:ext cx="301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r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62400" y="4576763"/>
            <a:ext cx="357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K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688138" y="2124075"/>
            <a:ext cx="21240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Kruhová výseč 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84650" y="2681288"/>
            <a:ext cx="2725738" cy="2725737"/>
            <a:chOff x="4184703" y="2681951"/>
            <a:chExt cx="2724912" cy="2724912"/>
          </a:xfrm>
        </p:grpSpPr>
        <p:sp>
          <p:nvSpPr>
            <p:cNvPr id="26" name="Chord 25"/>
            <p:cNvSpPr/>
            <p:nvPr/>
          </p:nvSpPr>
          <p:spPr>
            <a:xfrm rot="5400000">
              <a:off x="4184703" y="2681951"/>
              <a:ext cx="2724912" cy="2724912"/>
            </a:xfrm>
            <a:prstGeom prst="chord">
              <a:avLst>
                <a:gd name="adj1" fmla="val 7044819"/>
                <a:gd name="adj2" fmla="val 14553646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Isosceles Triangle 6"/>
            <p:cNvSpPr/>
            <p:nvPr/>
          </p:nvSpPr>
          <p:spPr>
            <a:xfrm flipV="1">
              <a:off x="4298968" y="3405632"/>
              <a:ext cx="2491620" cy="626872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7" name="Arc 26"/>
          <p:cNvSpPr/>
          <p:nvPr/>
        </p:nvSpPr>
        <p:spPr>
          <a:xfrm rot="16200000">
            <a:off x="5314950" y="3821113"/>
            <a:ext cx="457200" cy="450850"/>
          </a:xfrm>
          <a:prstGeom prst="arc">
            <a:avLst>
              <a:gd name="adj1" fmla="val 17946945"/>
              <a:gd name="adj2" fmla="val 3813237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59400" y="3359150"/>
            <a:ext cx="374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α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175125" y="2668588"/>
            <a:ext cx="2743200" cy="2743200"/>
            <a:chOff x="4191000" y="2362200"/>
            <a:chExt cx="2743200" cy="27432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191000" y="2362200"/>
              <a:ext cx="2743200" cy="274320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476875" y="3733800"/>
              <a:ext cx="161925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62600" y="3657600"/>
              <a:ext cx="0" cy="168275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c 51"/>
          <p:cNvSpPr/>
          <p:nvPr/>
        </p:nvSpPr>
        <p:spPr>
          <a:xfrm>
            <a:off x="4173538" y="2662238"/>
            <a:ext cx="2743200" cy="2743200"/>
          </a:xfrm>
          <a:prstGeom prst="arc">
            <a:avLst>
              <a:gd name="adj1" fmla="val 12397269"/>
              <a:gd name="adj2" fmla="val 20005929"/>
            </a:avLst>
          </a:pr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319588" y="3422650"/>
            <a:ext cx="1225550" cy="6191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546725" y="3425825"/>
            <a:ext cx="1225550" cy="6143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6164263" y="2606675"/>
            <a:ext cx="2478087" cy="422275"/>
            <a:chOff x="6164346" y="2606271"/>
            <a:chExt cx="2477991" cy="423354"/>
          </a:xfrm>
        </p:grpSpPr>
        <p:cxnSp>
          <p:nvCxnSpPr>
            <p:cNvPr id="40" name="Straight Arrow Connector 39"/>
            <p:cNvCxnSpPr/>
            <p:nvPr/>
          </p:nvCxnSpPr>
          <p:spPr>
            <a:xfrm flipH="1">
              <a:off x="6164346" y="2606271"/>
              <a:ext cx="577828" cy="4233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737411" y="2611046"/>
              <a:ext cx="19049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263" y="160338"/>
            <a:ext cx="4852987" cy="688975"/>
          </a:xfrm>
        </p:spPr>
        <p:txBody>
          <a:bodyPr/>
          <a:lstStyle/>
          <a:p>
            <a:pPr indent="342900" algn="l"/>
            <a:r>
              <a:rPr lang="cs-CZ" altLang="cs-CZ" sz="36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4. </a:t>
            </a:r>
            <a:r>
              <a:rPr lang="en-US" altLang="cs-CZ" sz="36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 Kruhová výseč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03263" y="1176338"/>
            <a:ext cx="77358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en-US" altLang="cs-CZ" sz="2600"/>
              <a:t>Kruhová výseč je část kruhu ohraničená</a:t>
            </a:r>
          </a:p>
          <a:p>
            <a:pPr marL="0" lvl="1">
              <a:spcBef>
                <a:spcPct val="0"/>
              </a:spcBef>
              <a:buFontTx/>
              <a:buNone/>
            </a:pPr>
            <a:r>
              <a:rPr lang="en-US" altLang="cs-CZ" sz="2600" u="sng"/>
              <a:t>obloukem kružnice</a:t>
            </a:r>
            <a:r>
              <a:rPr lang="en-US" altLang="cs-CZ" sz="2600"/>
              <a:t> a </a:t>
            </a:r>
            <a:r>
              <a:rPr lang="en-US" altLang="cs-CZ" sz="2600" u="sng"/>
              <a:t>dvěma poloměry</a:t>
            </a:r>
            <a:r>
              <a:rPr lang="en-US" altLang="cs-CZ" sz="2600"/>
              <a:t>.</a:t>
            </a:r>
          </a:p>
        </p:txBody>
      </p:sp>
      <p:sp>
        <p:nvSpPr>
          <p:cNvPr id="30" name="Tlačítko akce: Domů 29">
            <a:hlinkClick r:id="rId2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2" name="Tlačítko akce: Zpět nebo Předchozí 31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5" name="Tlačítko akce: Dopředu nebo Další 34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6" grpId="0"/>
      <p:bldP spid="5" grpId="0"/>
      <p:bldP spid="31" grpId="0"/>
      <p:bldP spid="34" grpId="0"/>
      <p:bldP spid="46" grpId="0"/>
      <p:bldP spid="28" grpId="0"/>
      <p:bldP spid="2" grpId="0"/>
      <p:bldP spid="49" grpId="0"/>
      <p:bldP spid="32" grpId="0" animBg="1" autoUpdateAnimBg="0"/>
      <p:bldP spid="3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70063" y="6135688"/>
            <a:ext cx="561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Obvod kruhové výseče je 16,28 cm.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4100513" y="3954463"/>
            <a:ext cx="473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i="1"/>
              <a:t>o = l  + 2.r = 6,28 + 2.5 = 16.28 </a:t>
            </a:r>
            <a:r>
              <a:rPr lang="cs-CZ" altLang="cs-CZ" sz="2400"/>
              <a:t>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6469063" y="2930525"/>
            <a:ext cx="2084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ym typeface="Symbol" panose="05050102010706020507" pitchFamily="18" charset="2"/>
              </a:rPr>
              <a:t> l = 6,28 cm</a:t>
            </a:r>
            <a:endParaRPr lang="cs-CZ" altLang="cs-CZ" sz="2400"/>
          </a:p>
        </p:txBody>
      </p:sp>
      <p:grpSp>
        <p:nvGrpSpPr>
          <p:cNvPr id="2" name="Skupina 10"/>
          <p:cNvGrpSpPr>
            <a:grpSpLocks/>
          </p:cNvGrpSpPr>
          <p:nvPr/>
        </p:nvGrpSpPr>
        <p:grpSpPr bwMode="auto">
          <a:xfrm>
            <a:off x="5867400" y="4941888"/>
            <a:ext cx="2449513" cy="1135062"/>
            <a:chOff x="5867400" y="4941888"/>
            <a:chExt cx="1944688" cy="1134615"/>
          </a:xfrm>
        </p:grpSpPr>
        <p:sp>
          <p:nvSpPr>
            <p:cNvPr id="25" name="Obdélník 24"/>
            <p:cNvSpPr/>
            <p:nvPr/>
          </p:nvSpPr>
          <p:spPr>
            <a:xfrm>
              <a:off x="5867400" y="4941888"/>
              <a:ext cx="1944688" cy="88388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9483" name="TextovéPole 9"/>
            <p:cNvSpPr txBox="1">
              <a:spLocks noChangeArrowheads="1"/>
            </p:cNvSpPr>
            <p:nvPr/>
          </p:nvSpPr>
          <p:spPr bwMode="auto">
            <a:xfrm>
              <a:off x="5975102" y="5122396"/>
              <a:ext cx="172928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>
                  <a:sym typeface="Symbol" panose="05050102010706020507" pitchFamily="18" charset="2"/>
                </a:rPr>
                <a:t>l = 16,28 cm</a:t>
              </a:r>
              <a:endParaRPr lang="cs-CZ" altLang="cs-CZ" sz="2800"/>
            </a:p>
          </p:txBody>
        </p:sp>
      </p:grp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3492500" y="1490663"/>
            <a:ext cx="5543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Obvod kruhové výseče se skládá z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obvodu kruhového oblouku a dvou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poloměrů: </a:t>
            </a:r>
            <a:r>
              <a:rPr lang="cs-CZ" altLang="cs-CZ" sz="2400" b="1" i="1"/>
              <a:t>o = l  + 2.r</a:t>
            </a:r>
            <a:r>
              <a:rPr lang="cs-CZ" altLang="cs-CZ" sz="2400"/>
              <a:t>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689475" y="2776538"/>
          <a:ext cx="128746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3" imgW="660113" imgH="393529" progId="Equation.DSMT4">
                  <p:embed/>
                </p:oleObj>
              </mc:Choice>
              <mc:Fallback>
                <p:oleObj name="Equation" r:id="rId3" imgW="660113" imgH="393529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2776538"/>
                        <a:ext cx="128746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225425" y="1420813"/>
            <a:ext cx="8701088" cy="514191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4875213" y="3903663"/>
            <a:ext cx="318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Navrhněte řešení</a:t>
            </a:r>
          </a:p>
        </p:txBody>
      </p:sp>
      <p:grpSp>
        <p:nvGrpSpPr>
          <p:cNvPr id="3" name="Skupina 49"/>
          <p:cNvGrpSpPr>
            <a:grpSpLocks/>
          </p:cNvGrpSpPr>
          <p:nvPr/>
        </p:nvGrpSpPr>
        <p:grpSpPr bwMode="auto">
          <a:xfrm>
            <a:off x="466725" y="2359025"/>
            <a:ext cx="3654425" cy="3146425"/>
            <a:chOff x="738865" y="2091730"/>
            <a:chExt cx="3655087" cy="3145943"/>
          </a:xfrm>
        </p:grpSpPr>
        <p:cxnSp>
          <p:nvCxnSpPr>
            <p:cNvPr id="51" name="Přímá spojnice 50"/>
            <p:cNvCxnSpPr>
              <a:endCxn id="59" idx="7"/>
            </p:cNvCxnSpPr>
            <p:nvPr/>
          </p:nvCxnSpPr>
          <p:spPr>
            <a:xfrm flipV="1">
              <a:off x="2358408" y="2586954"/>
              <a:ext cx="1146383" cy="109362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3" name="TextovéPole 51"/>
            <p:cNvSpPr txBox="1">
              <a:spLocks noChangeArrowheads="1"/>
            </p:cNvSpPr>
            <p:nvPr/>
          </p:nvSpPr>
          <p:spPr bwMode="auto">
            <a:xfrm>
              <a:off x="2043042" y="3571889"/>
              <a:ext cx="432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/>
                <a:t>S</a:t>
              </a:r>
            </a:p>
          </p:txBody>
        </p:sp>
        <p:cxnSp>
          <p:nvCxnSpPr>
            <p:cNvPr id="53" name="Přímá spojnice 52"/>
            <p:cNvCxnSpPr>
              <a:endCxn id="59" idx="5"/>
            </p:cNvCxnSpPr>
            <p:nvPr/>
          </p:nvCxnSpPr>
          <p:spPr>
            <a:xfrm>
              <a:off x="2345706" y="3664702"/>
              <a:ext cx="1159085" cy="111108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louk 53"/>
            <p:cNvSpPr/>
            <p:nvPr/>
          </p:nvSpPr>
          <p:spPr>
            <a:xfrm rot="2782917">
              <a:off x="1713182" y="3124004"/>
              <a:ext cx="1245996" cy="1419482"/>
            </a:xfrm>
            <a:prstGeom prst="arc">
              <a:avLst>
                <a:gd name="adj1" fmla="val 15826255"/>
                <a:gd name="adj2" fmla="val 20667856"/>
              </a:avLst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graphicFrame>
          <p:nvGraphicFramePr>
            <p:cNvPr id="19476" name="Objekt 54"/>
            <p:cNvGraphicFramePr>
              <a:graphicFrameLocks noChangeAspect="1"/>
            </p:cNvGraphicFramePr>
            <p:nvPr/>
          </p:nvGraphicFramePr>
          <p:xfrm>
            <a:off x="2623988" y="3547363"/>
            <a:ext cx="274205" cy="322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8" name="Equation" r:id="rId6" imgW="152334" imgH="139639" progId="Equation.DSMT4">
                    <p:embed/>
                  </p:oleObj>
                </mc:Choice>
                <mc:Fallback>
                  <p:oleObj name="Equation" r:id="rId6" imgW="152334" imgH="139639" progId="Equation.DSMT4">
                    <p:embed/>
                    <p:pic>
                      <p:nvPicPr>
                        <p:cNvPr id="0" name="Objek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3988" y="3547363"/>
                          <a:ext cx="274205" cy="322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7" name="Objekt 55"/>
            <p:cNvGraphicFramePr>
              <a:graphicFrameLocks noChangeAspect="1"/>
            </p:cNvGraphicFramePr>
            <p:nvPr/>
          </p:nvGraphicFramePr>
          <p:xfrm>
            <a:off x="4139952" y="3412287"/>
            <a:ext cx="254000" cy="394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9" name="Equation" r:id="rId8" imgW="88669" imgH="177338" progId="Equation.DSMT4">
                    <p:embed/>
                  </p:oleObj>
                </mc:Choice>
                <mc:Fallback>
                  <p:oleObj name="Equation" r:id="rId8" imgW="88669" imgH="177338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3412287"/>
                          <a:ext cx="254000" cy="394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478" name="Skupina 57"/>
            <p:cNvGrpSpPr>
              <a:grpSpLocks/>
            </p:cNvGrpSpPr>
            <p:nvPr/>
          </p:nvGrpSpPr>
          <p:grpSpPr bwMode="auto">
            <a:xfrm>
              <a:off x="738865" y="2132856"/>
              <a:ext cx="3240360" cy="3096344"/>
              <a:chOff x="738865" y="2132856"/>
              <a:chExt cx="3240360" cy="3096344"/>
            </a:xfrm>
          </p:grpSpPr>
          <p:sp>
            <p:nvSpPr>
              <p:cNvPr id="59" name="Ovál 58"/>
              <p:cNvSpPr/>
              <p:nvPr/>
            </p:nvSpPr>
            <p:spPr>
              <a:xfrm>
                <a:off x="738865" y="2132999"/>
                <a:ext cx="3240675" cy="3096739"/>
              </a:xfrm>
              <a:prstGeom prst="ellipse">
                <a:avLst/>
              </a:prstGeom>
              <a:noFill/>
              <a:ln w="25400">
                <a:solidFill>
                  <a:srgbClr val="00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  <p:sp>
            <p:nvSpPr>
              <p:cNvPr id="19481" name="TextovéPole 59"/>
              <p:cNvSpPr txBox="1">
                <a:spLocks noChangeArrowheads="1"/>
              </p:cNvSpPr>
              <p:nvPr/>
            </p:nvSpPr>
            <p:spPr bwMode="auto">
              <a:xfrm>
                <a:off x="2643183" y="2706447"/>
                <a:ext cx="4320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2400"/>
                  <a:t>r</a:t>
                </a:r>
              </a:p>
            </p:txBody>
          </p:sp>
        </p:grpSp>
        <p:sp>
          <p:nvSpPr>
            <p:cNvPr id="57" name="Oblouk 56"/>
            <p:cNvSpPr/>
            <p:nvPr/>
          </p:nvSpPr>
          <p:spPr>
            <a:xfrm rot="2754746">
              <a:off x="846566" y="2120578"/>
              <a:ext cx="3145943" cy="3088247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</p:grpSp>
      <p:sp>
        <p:nvSpPr>
          <p:cNvPr id="36" name="Tlačítko akce: Domů 35">
            <a:hlinkClick r:id="rId10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0" name="Tlačítko akce: Zpět nebo Předchozí 39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1" name="Tlačítko akce: Dopředu nebo Další 40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8" name="Nadpis 1"/>
          <p:cNvSpPr>
            <a:spLocks noGrp="1"/>
          </p:cNvSpPr>
          <p:nvPr>
            <p:ph type="title"/>
          </p:nvPr>
        </p:nvSpPr>
        <p:spPr>
          <a:xfrm>
            <a:off x="615950" y="73025"/>
            <a:ext cx="8059738" cy="7842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sz="32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Kruhová výseč: </a:t>
            </a:r>
            <a:r>
              <a:rPr lang="cs-CZ" sz="27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obvod - vzorový řešený příklad</a:t>
            </a:r>
            <a:endParaRPr lang="cs-CZ" sz="2700" b="1" i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290513" y="974725"/>
            <a:ext cx="8636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400" dirty="0">
                <a:latin typeface="+mn-lt"/>
              </a:rPr>
              <a:t>Vypočítej obvod kruhové výseče o poloměru 5 cm a úhlu 72 °.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6" grpId="0" animBg="1"/>
      <p:bldP spid="6" grpId="1" animBg="1"/>
      <p:bldP spid="32" grpId="0" build="allAtOnce"/>
      <p:bldP spid="40" grpId="0" animBg="1" autoUpdateAnimBg="0"/>
      <p:bldP spid="41" grpId="0" animBg="1" autoUpdateAnimBg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96888" y="1343025"/>
            <a:ext cx="8223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en-US" altLang="cs-CZ" sz="2400"/>
              <a:t>Na základě znalosti vzorce pro obsah kruhu odvoďte vzorec pro výpočet obsahu kruhové výseče.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96888" y="128588"/>
            <a:ext cx="9144000" cy="1011237"/>
          </a:xfrm>
        </p:spPr>
        <p:txBody>
          <a:bodyPr/>
          <a:lstStyle/>
          <a:p>
            <a:pPr marL="346075" indent="-3175" algn="l"/>
            <a:r>
              <a:rPr lang="en-US" altLang="cs-CZ" sz="32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Odvození vzorce pro výpočet obsahu kruhové  výseče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651500" y="5424488"/>
          <a:ext cx="27066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Rovnice" r:id="rId3" imgW="939800" imgH="457200" progId="Equation.3">
                  <p:embed/>
                </p:oleObj>
              </mc:Choice>
              <mc:Fallback>
                <p:oleObj name="Rovnice" r:id="rId3" imgW="939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424488"/>
                        <a:ext cx="2706688" cy="13176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6438" y="3754438"/>
            <a:ext cx="3000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82725" y="2371725"/>
            <a:ext cx="3444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319338" y="3779838"/>
            <a:ext cx="3000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r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0800" y="4837113"/>
            <a:ext cx="357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K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34963" y="2882900"/>
            <a:ext cx="2724150" cy="2724150"/>
            <a:chOff x="4184703" y="2681951"/>
            <a:chExt cx="2724912" cy="2724912"/>
          </a:xfrm>
        </p:grpSpPr>
        <p:sp>
          <p:nvSpPr>
            <p:cNvPr id="42" name="Chord 41"/>
            <p:cNvSpPr/>
            <p:nvPr/>
          </p:nvSpPr>
          <p:spPr>
            <a:xfrm rot="5400000">
              <a:off x="4184703" y="2681951"/>
              <a:ext cx="2724912" cy="2724912"/>
            </a:xfrm>
            <a:prstGeom prst="chord">
              <a:avLst>
                <a:gd name="adj1" fmla="val 7044819"/>
                <a:gd name="adj2" fmla="val 14553646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3" name="Isosceles Triangle 42"/>
            <p:cNvSpPr/>
            <p:nvPr/>
          </p:nvSpPr>
          <p:spPr>
            <a:xfrm flipV="1">
              <a:off x="4299035" y="3406053"/>
              <a:ext cx="2491484" cy="62565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334963" y="2901950"/>
            <a:ext cx="2743200" cy="2743200"/>
            <a:chOff x="4191000" y="2362200"/>
            <a:chExt cx="2743200" cy="2743200"/>
          </a:xfrm>
        </p:grpSpPr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4191000" y="2362200"/>
              <a:ext cx="2743200" cy="274320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476875" y="3733800"/>
              <a:ext cx="161925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562600" y="3657600"/>
              <a:ext cx="0" cy="168275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Skupina 3"/>
          <p:cNvGrpSpPr>
            <a:grpSpLocks/>
          </p:cNvGrpSpPr>
          <p:nvPr/>
        </p:nvGrpSpPr>
        <p:grpSpPr bwMode="auto">
          <a:xfrm>
            <a:off x="327025" y="2867025"/>
            <a:ext cx="2743200" cy="2743200"/>
            <a:chOff x="327351" y="2867495"/>
            <a:chExt cx="2743200" cy="2743200"/>
          </a:xfrm>
        </p:grpSpPr>
        <p:sp>
          <p:nvSpPr>
            <p:cNvPr id="44" name="Arc 43"/>
            <p:cNvSpPr/>
            <p:nvPr/>
          </p:nvSpPr>
          <p:spPr>
            <a:xfrm rot="16200000">
              <a:off x="1468764" y="4026370"/>
              <a:ext cx="457200" cy="450850"/>
            </a:xfrm>
            <a:prstGeom prst="arc">
              <a:avLst>
                <a:gd name="adj1" fmla="val 17946945"/>
                <a:gd name="adj2" fmla="val 3813237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499" name="Rectangle 44"/>
            <p:cNvSpPr>
              <a:spLocks noChangeArrowheads="1"/>
            </p:cNvSpPr>
            <p:nvPr/>
          </p:nvSpPr>
          <p:spPr bwMode="auto">
            <a:xfrm>
              <a:off x="1513841" y="3563516"/>
              <a:ext cx="37384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600"/>
                <a:t>α</a:t>
              </a:r>
            </a:p>
          </p:txBody>
        </p:sp>
        <p:sp>
          <p:nvSpPr>
            <p:cNvPr id="52" name="Arc 51"/>
            <p:cNvSpPr/>
            <p:nvPr/>
          </p:nvSpPr>
          <p:spPr>
            <a:xfrm>
              <a:off x="327351" y="2867495"/>
              <a:ext cx="2743200" cy="2743200"/>
            </a:xfrm>
            <a:prstGeom prst="arc">
              <a:avLst>
                <a:gd name="adj1" fmla="val 12397269"/>
                <a:gd name="adj2" fmla="val 20005929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 flipV="1">
              <a:off x="473401" y="3626320"/>
              <a:ext cx="1225550" cy="62071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1700539" y="3631083"/>
              <a:ext cx="1225550" cy="61436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lačítko akce: Domů 22">
            <a:hlinkClick r:id="rId5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4" name="Tlačítko akce: Zpět nebo Předchozí 23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5" name="Tlačítko akce: Dopředu nebo Další 24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35363" y="2554288"/>
            <a:ext cx="5481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/>
              <a:t>Jestliže má maximální středový úhel velikost 360°, pak pro obsah výseče o velikosti středového úhlu 1° platí:</a:t>
            </a:r>
          </a:p>
        </p:txBody>
      </p:sp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6875463" y="3249613"/>
          <a:ext cx="1757362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Rovnice" r:id="rId6" imgW="609600" imgH="469900" progId="Equation.3">
                  <p:embed/>
                </p:oleObj>
              </mc:Choice>
              <mc:Fallback>
                <p:oleObj name="Rovnice" r:id="rId6" imgW="609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3249613"/>
                        <a:ext cx="1757362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235325" y="4235450"/>
            <a:ext cx="460851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Tedy vzorec pro výpočet obsahu kruhové výseče příslušného středovému úhlu </a:t>
            </a:r>
            <a:r>
              <a:rPr lang="cs-CZ" altLang="cs-CZ" sz="2400">
                <a:sym typeface="Symbol" panose="05050102010706020507" pitchFamily="18" charset="2"/>
              </a:rPr>
              <a:t>:</a:t>
            </a:r>
            <a:endParaRPr lang="cs-CZ" altLang="cs-CZ" sz="240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9" grpId="0"/>
      <p:bldP spid="22" grpId="0"/>
      <p:bldP spid="32" grpId="0"/>
      <p:bldP spid="35" grpId="0"/>
      <p:bldP spid="39" grpId="0"/>
      <p:bldP spid="24" grpId="0" animBg="1" autoUpdateAnimBg="0"/>
      <p:bldP spid="25" grpId="0" animBg="1" autoUpdateAnimBg="0"/>
      <p:bldP spid="26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5576888" y="2117725"/>
          <a:ext cx="20193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Rovnice" r:id="rId3" imgW="939800" imgH="457200" progId="Equation.3">
                  <p:embed/>
                </p:oleObj>
              </mc:Choice>
              <mc:Fallback>
                <p:oleObj name="Rovnice" r:id="rId3" imgW="939800" imgH="4572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8" y="2117725"/>
                        <a:ext cx="2019300" cy="9826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3787775" y="1497013"/>
            <a:ext cx="4789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Jedná se pouze o dosazení do vzorce 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70063" y="6135688"/>
            <a:ext cx="561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Obsah kruhové výseče je 27,9 cm</a:t>
            </a:r>
            <a:r>
              <a:rPr lang="cs-CZ" altLang="cs-CZ" sz="2400" baseline="30000"/>
              <a:t>2</a:t>
            </a:r>
            <a:r>
              <a:rPr lang="cs-CZ" altLang="cs-CZ" sz="2400"/>
              <a:t> .</a:t>
            </a:r>
          </a:p>
        </p:txBody>
      </p:sp>
      <p:sp>
        <p:nvSpPr>
          <p:cNvPr id="7" name="Obdélník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66200" y="3995823"/>
            <a:ext cx="5984331" cy="631263"/>
          </a:xfrm>
          <a:prstGeom prst="rect">
            <a:avLst/>
          </a:prstGeom>
          <a:blipFill rotWithShape="1">
            <a:blip r:embed="rId5" cstate="print"/>
            <a:stretch>
              <a:fillRect l="-1631" b="-7692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cs-CZ" dirty="0">
                <a:noFill/>
              </a:rPr>
              <a:t> </a:t>
            </a:r>
          </a:p>
        </p:txBody>
      </p:sp>
      <p:grpSp>
        <p:nvGrpSpPr>
          <p:cNvPr id="2" name="Skupina 10"/>
          <p:cNvGrpSpPr>
            <a:grpSpLocks/>
          </p:cNvGrpSpPr>
          <p:nvPr/>
        </p:nvGrpSpPr>
        <p:grpSpPr bwMode="auto">
          <a:xfrm>
            <a:off x="3465513" y="4735513"/>
            <a:ext cx="5472112" cy="1160462"/>
            <a:chOff x="4787404" y="4680451"/>
            <a:chExt cx="1944688" cy="1158803"/>
          </a:xfrm>
        </p:grpSpPr>
        <p:sp>
          <p:nvSpPr>
            <p:cNvPr id="25" name="Obdélník 24"/>
            <p:cNvSpPr/>
            <p:nvPr/>
          </p:nvSpPr>
          <p:spPr>
            <a:xfrm>
              <a:off x="4787404" y="4680451"/>
              <a:ext cx="1944688" cy="8845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1530" name="TextovéPole 9"/>
            <p:cNvSpPr txBox="1">
              <a:spLocks noChangeArrowheads="1"/>
            </p:cNvSpPr>
            <p:nvPr/>
          </p:nvSpPr>
          <p:spPr bwMode="auto">
            <a:xfrm>
              <a:off x="4846558" y="4885524"/>
              <a:ext cx="1729283" cy="953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>
                  <a:sym typeface="Symbol" panose="05050102010706020507" pitchFamily="18" charset="2"/>
                </a:rPr>
                <a:t>S = 2791,1 mm</a:t>
              </a:r>
              <a:r>
                <a:rPr lang="cs-CZ" altLang="cs-CZ" sz="2800" baseline="30000">
                  <a:sym typeface="Symbol" panose="05050102010706020507" pitchFamily="18" charset="2"/>
                </a:rPr>
                <a:t>2 </a:t>
              </a:r>
              <a:r>
                <a:rPr lang="cs-CZ" altLang="cs-CZ" sz="2800">
                  <a:sym typeface="Symbol" panose="05050102010706020507" pitchFamily="18" charset="2"/>
                </a:rPr>
                <a:t>= 27,9 cm</a:t>
              </a:r>
              <a:r>
                <a:rPr lang="cs-CZ" altLang="cs-CZ" sz="2800" baseline="30000">
                  <a:sym typeface="Symbol" panose="05050102010706020507" pitchFamily="18" charset="2"/>
                </a:rPr>
                <a:t>2</a:t>
              </a:r>
              <a:r>
                <a:rPr lang="cs-CZ" altLang="cs-CZ" sz="2800">
                  <a:sym typeface="Symbol" panose="05050102010706020507" pitchFamily="18" charset="2"/>
                </a:rPr>
                <a:t> </a:t>
              </a:r>
              <a:endParaRPr lang="cs-CZ" altLang="cs-CZ" sz="2800"/>
            </a:p>
          </p:txBody>
        </p:sp>
      </p:grpSp>
      <p:sp>
        <p:nvSpPr>
          <p:cNvPr id="6" name="Obdélník 5"/>
          <p:cNvSpPr/>
          <p:nvPr/>
        </p:nvSpPr>
        <p:spPr>
          <a:xfrm>
            <a:off x="236538" y="1455738"/>
            <a:ext cx="8701087" cy="514191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4356100" y="3416300"/>
            <a:ext cx="318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Navrhněte řešení</a:t>
            </a:r>
          </a:p>
        </p:txBody>
      </p:sp>
      <p:grpSp>
        <p:nvGrpSpPr>
          <p:cNvPr id="3" name="Skupina 49"/>
          <p:cNvGrpSpPr>
            <a:grpSpLocks/>
          </p:cNvGrpSpPr>
          <p:nvPr/>
        </p:nvGrpSpPr>
        <p:grpSpPr bwMode="auto">
          <a:xfrm>
            <a:off x="482600" y="1731963"/>
            <a:ext cx="3654425" cy="3146425"/>
            <a:chOff x="738865" y="2091730"/>
            <a:chExt cx="3655087" cy="3145943"/>
          </a:xfrm>
        </p:grpSpPr>
        <p:cxnSp>
          <p:nvCxnSpPr>
            <p:cNvPr id="51" name="Přímá spojnice 50"/>
            <p:cNvCxnSpPr>
              <a:endCxn id="59" idx="7"/>
            </p:cNvCxnSpPr>
            <p:nvPr/>
          </p:nvCxnSpPr>
          <p:spPr>
            <a:xfrm flipV="1">
              <a:off x="2358408" y="2586954"/>
              <a:ext cx="1146383" cy="1093619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0" name="TextovéPole 51"/>
            <p:cNvSpPr txBox="1">
              <a:spLocks noChangeArrowheads="1"/>
            </p:cNvSpPr>
            <p:nvPr/>
          </p:nvSpPr>
          <p:spPr bwMode="auto">
            <a:xfrm>
              <a:off x="2043042" y="3571889"/>
              <a:ext cx="432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/>
                <a:t>S</a:t>
              </a:r>
            </a:p>
          </p:txBody>
        </p:sp>
        <p:cxnSp>
          <p:nvCxnSpPr>
            <p:cNvPr id="53" name="Přímá spojnice 52"/>
            <p:cNvCxnSpPr>
              <a:endCxn id="59" idx="5"/>
            </p:cNvCxnSpPr>
            <p:nvPr/>
          </p:nvCxnSpPr>
          <p:spPr>
            <a:xfrm>
              <a:off x="2345706" y="3664701"/>
              <a:ext cx="1159085" cy="111108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louk 53"/>
            <p:cNvSpPr/>
            <p:nvPr/>
          </p:nvSpPr>
          <p:spPr>
            <a:xfrm rot="2782917">
              <a:off x="1713182" y="3124003"/>
              <a:ext cx="1245997" cy="1419482"/>
            </a:xfrm>
            <a:prstGeom prst="arc">
              <a:avLst>
                <a:gd name="adj1" fmla="val 15826255"/>
                <a:gd name="adj2" fmla="val 20667856"/>
              </a:avLst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graphicFrame>
          <p:nvGraphicFramePr>
            <p:cNvPr id="21523" name="Objekt 54"/>
            <p:cNvGraphicFramePr>
              <a:graphicFrameLocks noChangeAspect="1"/>
            </p:cNvGraphicFramePr>
            <p:nvPr/>
          </p:nvGraphicFramePr>
          <p:xfrm>
            <a:off x="2623988" y="3547363"/>
            <a:ext cx="274205" cy="322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5" name="Equation" r:id="rId7" imgW="152334" imgH="139639" progId="Equation.DSMT4">
                    <p:embed/>
                  </p:oleObj>
                </mc:Choice>
                <mc:Fallback>
                  <p:oleObj name="Equation" r:id="rId7" imgW="152334" imgH="139639" progId="Equation.DSMT4">
                    <p:embed/>
                    <p:pic>
                      <p:nvPicPr>
                        <p:cNvPr id="0" name="Objek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3988" y="3547363"/>
                          <a:ext cx="274205" cy="322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4" name="Objekt 55"/>
            <p:cNvGraphicFramePr>
              <a:graphicFrameLocks noChangeAspect="1"/>
            </p:cNvGraphicFramePr>
            <p:nvPr/>
          </p:nvGraphicFramePr>
          <p:xfrm>
            <a:off x="4139952" y="3412287"/>
            <a:ext cx="254000" cy="394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6" name="Equation" r:id="rId9" imgW="88669" imgH="177338" progId="Equation.DSMT4">
                    <p:embed/>
                  </p:oleObj>
                </mc:Choice>
                <mc:Fallback>
                  <p:oleObj name="Equation" r:id="rId9" imgW="88669" imgH="177338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3412287"/>
                          <a:ext cx="254000" cy="394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525" name="Skupina 57"/>
            <p:cNvGrpSpPr>
              <a:grpSpLocks/>
            </p:cNvGrpSpPr>
            <p:nvPr/>
          </p:nvGrpSpPr>
          <p:grpSpPr bwMode="auto">
            <a:xfrm>
              <a:off x="738865" y="2132856"/>
              <a:ext cx="3240360" cy="3096344"/>
              <a:chOff x="738865" y="2132856"/>
              <a:chExt cx="3240360" cy="3096344"/>
            </a:xfrm>
          </p:grpSpPr>
          <p:sp>
            <p:nvSpPr>
              <p:cNvPr id="59" name="Ovál 58"/>
              <p:cNvSpPr/>
              <p:nvPr/>
            </p:nvSpPr>
            <p:spPr>
              <a:xfrm>
                <a:off x="738865" y="2132999"/>
                <a:ext cx="3240675" cy="3096738"/>
              </a:xfrm>
              <a:prstGeom prst="ellipse">
                <a:avLst/>
              </a:prstGeom>
              <a:noFill/>
              <a:ln w="25400">
                <a:solidFill>
                  <a:srgbClr val="00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  <p:sp>
            <p:nvSpPr>
              <p:cNvPr id="21528" name="TextovéPole 59"/>
              <p:cNvSpPr txBox="1">
                <a:spLocks noChangeArrowheads="1"/>
              </p:cNvSpPr>
              <p:nvPr/>
            </p:nvSpPr>
            <p:spPr bwMode="auto">
              <a:xfrm>
                <a:off x="2643183" y="2706447"/>
                <a:ext cx="4320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2400"/>
                  <a:t>r</a:t>
                </a:r>
              </a:p>
            </p:txBody>
          </p:sp>
        </p:grpSp>
        <p:sp>
          <p:nvSpPr>
            <p:cNvPr id="57" name="Oblouk 56"/>
            <p:cNvSpPr/>
            <p:nvPr/>
          </p:nvSpPr>
          <p:spPr>
            <a:xfrm rot="2754746">
              <a:off x="846566" y="2120578"/>
              <a:ext cx="3145943" cy="3088247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</p:grpSp>
      <p:sp>
        <p:nvSpPr>
          <p:cNvPr id="36" name="Tlačítko akce: Domů 35">
            <a:hlinkClick r:id="rId11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0" name="Tlačítko akce: Zpět nebo Předchozí 39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1" name="Tlačítko akce: Dopředu nebo Další 40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0" name="Obdélník 3"/>
          <p:cNvSpPr>
            <a:spLocks noChangeArrowheads="1"/>
          </p:cNvSpPr>
          <p:nvPr/>
        </p:nvSpPr>
        <p:spPr bwMode="auto">
          <a:xfrm>
            <a:off x="225425" y="781050"/>
            <a:ext cx="854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 obsah kruhové výseče o r = 80 mm a středovém úhlu 50</a:t>
            </a:r>
            <a:r>
              <a:rPr lang="cs-CZ" altLang="cs-CZ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 bwMode="auto">
          <a:xfrm>
            <a:off x="877888" y="109538"/>
            <a:ext cx="8059737" cy="7842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cs-CZ" sz="3200" b="1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5. Kruhová výseč - vzorový řešený příklad</a:t>
            </a:r>
            <a:endParaRPr lang="cs-CZ" sz="3200" b="1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32" grpId="0" build="allAtOnce"/>
      <p:bldP spid="40" grpId="0" animBg="1" autoUpdateAnimBg="0"/>
      <p:bldP spid="41" grpId="0" animBg="1" autoUpdateAnimBg="0"/>
      <p:bldP spid="30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7092950" y="3213100"/>
          <a:ext cx="15652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Rovnice" r:id="rId3" imgW="710891" imgH="393529" progId="Equation.3">
                  <p:embed/>
                </p:oleObj>
              </mc:Choice>
              <mc:Fallback>
                <p:oleObj name="Rovnice" r:id="rId3" imgW="710891" imgH="393529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213100"/>
                        <a:ext cx="1565275" cy="9366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TextovéPole 4"/>
          <p:cNvSpPr txBox="1">
            <a:spLocks noChangeArrowheads="1"/>
          </p:cNvSpPr>
          <p:nvPr/>
        </p:nvSpPr>
        <p:spPr bwMode="auto">
          <a:xfrm>
            <a:off x="4067175" y="2997200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Vyjádříme vztah pro druhou mocninu poloměru: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7092950" y="1773238"/>
          <a:ext cx="16795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Rovnice" r:id="rId5" imgW="825500" imgH="393700" progId="Equation.3">
                  <p:embed/>
                </p:oleObj>
              </mc:Choice>
              <mc:Fallback>
                <p:oleObj name="Rovnice" r:id="rId5" imgW="825500" imgH="3937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1773238"/>
                        <a:ext cx="1679575" cy="863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3995738" y="1773238"/>
            <a:ext cx="2978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Ze vzorce pro obsah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kruhové výseče: 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70063" y="6135688"/>
            <a:ext cx="561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Poloměr kruhové výseče je 13 cm .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3779838" y="4292600"/>
            <a:ext cx="40147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i="1"/>
              <a:t>Odmocníme a dostaneme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i="1"/>
              <a:t>výsledek :</a:t>
            </a:r>
            <a:endParaRPr lang="cs-CZ" altLang="cs-CZ" sz="2400"/>
          </a:p>
        </p:txBody>
      </p:sp>
      <p:grpSp>
        <p:nvGrpSpPr>
          <p:cNvPr id="2" name="Skupina 10"/>
          <p:cNvGrpSpPr>
            <a:grpSpLocks/>
          </p:cNvGrpSpPr>
          <p:nvPr/>
        </p:nvGrpSpPr>
        <p:grpSpPr bwMode="auto">
          <a:xfrm>
            <a:off x="6156325" y="5013325"/>
            <a:ext cx="2401888" cy="885825"/>
            <a:chOff x="4787404" y="4680451"/>
            <a:chExt cx="1531571" cy="884559"/>
          </a:xfrm>
        </p:grpSpPr>
        <p:sp>
          <p:nvSpPr>
            <p:cNvPr id="25" name="Obdélník 24"/>
            <p:cNvSpPr/>
            <p:nvPr/>
          </p:nvSpPr>
          <p:spPr>
            <a:xfrm>
              <a:off x="4787404" y="4680451"/>
              <a:ext cx="1531571" cy="8845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2556" name="TextovéPole 9"/>
            <p:cNvSpPr txBox="1">
              <a:spLocks noChangeArrowheads="1"/>
            </p:cNvSpPr>
            <p:nvPr/>
          </p:nvSpPr>
          <p:spPr bwMode="auto">
            <a:xfrm>
              <a:off x="4846557" y="4885526"/>
              <a:ext cx="1380614" cy="522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>
                  <a:sym typeface="Symbol" panose="05050102010706020507" pitchFamily="18" charset="2"/>
                </a:rPr>
                <a:t> r  = 13 cm </a:t>
              </a:r>
              <a:endParaRPr lang="cs-CZ" altLang="cs-CZ" sz="2800"/>
            </a:p>
          </p:txBody>
        </p:sp>
      </p:grpSp>
      <p:sp>
        <p:nvSpPr>
          <p:cNvPr id="6" name="Obdélník 5"/>
          <p:cNvSpPr/>
          <p:nvPr/>
        </p:nvSpPr>
        <p:spPr>
          <a:xfrm>
            <a:off x="0" y="1628775"/>
            <a:ext cx="9144000" cy="5616575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4356100" y="3416300"/>
            <a:ext cx="318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Navrhněte řešení</a:t>
            </a:r>
          </a:p>
        </p:txBody>
      </p:sp>
      <p:grpSp>
        <p:nvGrpSpPr>
          <p:cNvPr id="3" name="Skupina 49"/>
          <p:cNvGrpSpPr>
            <a:grpSpLocks/>
          </p:cNvGrpSpPr>
          <p:nvPr/>
        </p:nvGrpSpPr>
        <p:grpSpPr bwMode="auto">
          <a:xfrm>
            <a:off x="261938" y="1747838"/>
            <a:ext cx="3654425" cy="3146425"/>
            <a:chOff x="738865" y="2091730"/>
            <a:chExt cx="3655087" cy="3145943"/>
          </a:xfrm>
        </p:grpSpPr>
        <p:cxnSp>
          <p:nvCxnSpPr>
            <p:cNvPr id="51" name="Přímá spojnice 50"/>
            <p:cNvCxnSpPr>
              <a:endCxn id="59" idx="7"/>
            </p:cNvCxnSpPr>
            <p:nvPr/>
          </p:nvCxnSpPr>
          <p:spPr>
            <a:xfrm flipV="1">
              <a:off x="2358408" y="2586954"/>
              <a:ext cx="1146383" cy="1093619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6" name="TextovéPole 51"/>
            <p:cNvSpPr txBox="1">
              <a:spLocks noChangeArrowheads="1"/>
            </p:cNvSpPr>
            <p:nvPr/>
          </p:nvSpPr>
          <p:spPr bwMode="auto">
            <a:xfrm>
              <a:off x="2043042" y="3571889"/>
              <a:ext cx="4320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/>
                <a:t>S</a:t>
              </a:r>
            </a:p>
          </p:txBody>
        </p:sp>
        <p:cxnSp>
          <p:nvCxnSpPr>
            <p:cNvPr id="53" name="Přímá spojnice 52"/>
            <p:cNvCxnSpPr>
              <a:endCxn id="59" idx="5"/>
            </p:cNvCxnSpPr>
            <p:nvPr/>
          </p:nvCxnSpPr>
          <p:spPr>
            <a:xfrm>
              <a:off x="2345706" y="3664701"/>
              <a:ext cx="1159085" cy="1111080"/>
            </a:xfrm>
            <a:prstGeom prst="line">
              <a:avLst/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louk 53"/>
            <p:cNvSpPr/>
            <p:nvPr/>
          </p:nvSpPr>
          <p:spPr>
            <a:xfrm rot="2782917">
              <a:off x="1713181" y="3124003"/>
              <a:ext cx="1245997" cy="1419482"/>
            </a:xfrm>
            <a:prstGeom prst="arc">
              <a:avLst>
                <a:gd name="adj1" fmla="val 15826255"/>
                <a:gd name="adj2" fmla="val 20667856"/>
              </a:avLst>
            </a:prstGeom>
            <a:ln w="254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graphicFrame>
          <p:nvGraphicFramePr>
            <p:cNvPr id="22549" name="Objekt 54"/>
            <p:cNvGraphicFramePr>
              <a:graphicFrameLocks noChangeAspect="1"/>
            </p:cNvGraphicFramePr>
            <p:nvPr/>
          </p:nvGraphicFramePr>
          <p:xfrm>
            <a:off x="2623988" y="3547363"/>
            <a:ext cx="274205" cy="322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3" name="Equation" r:id="rId8" imgW="152334" imgH="139639" progId="Equation.DSMT4">
                    <p:embed/>
                  </p:oleObj>
                </mc:Choice>
                <mc:Fallback>
                  <p:oleObj name="Equation" r:id="rId8" imgW="152334" imgH="139639" progId="Equation.DSMT4">
                    <p:embed/>
                    <p:pic>
                      <p:nvPicPr>
                        <p:cNvPr id="0" name="Objek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3988" y="3547363"/>
                          <a:ext cx="274205" cy="322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0" name="Objekt 55"/>
            <p:cNvGraphicFramePr>
              <a:graphicFrameLocks noChangeAspect="1"/>
            </p:cNvGraphicFramePr>
            <p:nvPr/>
          </p:nvGraphicFramePr>
          <p:xfrm>
            <a:off x="4139952" y="3412287"/>
            <a:ext cx="254000" cy="394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4" name="Equation" r:id="rId10" imgW="88669" imgH="177338" progId="Equation.DSMT4">
                    <p:embed/>
                  </p:oleObj>
                </mc:Choice>
                <mc:Fallback>
                  <p:oleObj name="Equation" r:id="rId10" imgW="88669" imgH="177338" progId="Equation.DSMT4">
                    <p:embed/>
                    <p:pic>
                      <p:nvPicPr>
                        <p:cNvPr id="0" name="Objek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3412287"/>
                          <a:ext cx="254000" cy="394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51" name="Skupina 57"/>
            <p:cNvGrpSpPr>
              <a:grpSpLocks/>
            </p:cNvGrpSpPr>
            <p:nvPr/>
          </p:nvGrpSpPr>
          <p:grpSpPr bwMode="auto">
            <a:xfrm>
              <a:off x="738865" y="2132856"/>
              <a:ext cx="3240360" cy="3096344"/>
              <a:chOff x="738865" y="2132856"/>
              <a:chExt cx="3240360" cy="3096344"/>
            </a:xfrm>
          </p:grpSpPr>
          <p:sp>
            <p:nvSpPr>
              <p:cNvPr id="59" name="Ovál 58"/>
              <p:cNvSpPr/>
              <p:nvPr/>
            </p:nvSpPr>
            <p:spPr>
              <a:xfrm>
                <a:off x="738865" y="2132999"/>
                <a:ext cx="3240674" cy="3096738"/>
              </a:xfrm>
              <a:prstGeom prst="ellipse">
                <a:avLst/>
              </a:prstGeom>
              <a:noFill/>
              <a:ln w="25400">
                <a:solidFill>
                  <a:srgbClr val="00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  <p:sp>
            <p:nvSpPr>
              <p:cNvPr id="22554" name="TextovéPole 59"/>
              <p:cNvSpPr txBox="1">
                <a:spLocks noChangeArrowheads="1"/>
              </p:cNvSpPr>
              <p:nvPr/>
            </p:nvSpPr>
            <p:spPr bwMode="auto">
              <a:xfrm>
                <a:off x="2643183" y="2706447"/>
                <a:ext cx="4320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cs-CZ" altLang="cs-CZ" sz="2400"/>
                  <a:t>r</a:t>
                </a:r>
              </a:p>
            </p:txBody>
          </p:sp>
        </p:grpSp>
        <p:sp>
          <p:nvSpPr>
            <p:cNvPr id="57" name="Oblouk 56"/>
            <p:cNvSpPr/>
            <p:nvPr/>
          </p:nvSpPr>
          <p:spPr>
            <a:xfrm rot="2754746">
              <a:off x="846566" y="2120578"/>
              <a:ext cx="3145943" cy="3088246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</p:grpSp>
      <p:sp>
        <p:nvSpPr>
          <p:cNvPr id="36" name="Tlačítko akce: Domů 35">
            <a:hlinkClick r:id="rId12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0" name="Tlačítko akce: Zpět nebo Předchozí 39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1" name="Tlačítko akce: Dopředu nebo Další 40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0" name="Obdélník 3"/>
          <p:cNvSpPr>
            <a:spLocks noChangeArrowheads="1"/>
          </p:cNvSpPr>
          <p:nvPr/>
        </p:nvSpPr>
        <p:spPr bwMode="auto">
          <a:xfrm>
            <a:off x="225425" y="781050"/>
            <a:ext cx="8540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Jak velký je poloměr kruhové výseče, jejíž středový úhel má velikost </a:t>
            </a:r>
            <a:r>
              <a:rPr lang="cs-CZ" altLang="cs-CZ" sz="2400">
                <a:sym typeface="Symbol" panose="05050102010706020507" pitchFamily="18" charset="2"/>
              </a:rPr>
              <a:t></a:t>
            </a:r>
            <a:r>
              <a:rPr lang="cs-CZ" altLang="cs-CZ" sz="2400"/>
              <a:t> = 36</a:t>
            </a:r>
            <a:r>
              <a:rPr lang="cs-CZ" altLang="cs-CZ" sz="2400" baseline="30000"/>
              <a:t>0</a:t>
            </a:r>
            <a:r>
              <a:rPr lang="cs-CZ" altLang="cs-CZ" sz="2400"/>
              <a:t> a obsah kruhové výseče S = 53, 095 cm</a:t>
            </a:r>
            <a:r>
              <a:rPr lang="cs-CZ" altLang="cs-CZ" sz="2400" baseline="30000"/>
              <a:t>2</a:t>
            </a:r>
            <a:r>
              <a:rPr lang="cs-CZ" altLang="cs-CZ" sz="2400"/>
              <a:t>. </a:t>
            </a:r>
          </a:p>
        </p:txBody>
      </p:sp>
      <p:sp>
        <p:nvSpPr>
          <p:cNvPr id="27" name="Nadpis 1"/>
          <p:cNvSpPr>
            <a:spLocks noGrp="1"/>
          </p:cNvSpPr>
          <p:nvPr>
            <p:ph type="title"/>
          </p:nvPr>
        </p:nvSpPr>
        <p:spPr>
          <a:xfrm>
            <a:off x="615950" y="73025"/>
            <a:ext cx="8059738" cy="7842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sz="32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Kruhová výseč: </a:t>
            </a:r>
            <a:r>
              <a:rPr lang="cs-CZ" sz="27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obsah - vzorový řešený příklad</a:t>
            </a:r>
            <a:endParaRPr lang="cs-CZ" sz="2700" b="1" i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4" grpId="0"/>
      <p:bldP spid="7" grpId="0"/>
      <p:bldP spid="6" grpId="0" animBg="1"/>
      <p:bldP spid="6" grpId="1" animBg="1"/>
      <p:bldP spid="32" grpId="0" build="allAtOnce"/>
      <p:bldP spid="40" grpId="0" animBg="1" autoUpdateAnimBg="0"/>
      <p:bldP spid="41" grpId="0" animBg="1" autoUpdateAnimBg="0"/>
      <p:bldP spid="30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lačítko akce: Domů 5">
            <a:hlinkClick r:id="rId2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Tlačítko akce: Zpět nebo Předchozí 6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615950" y="73025"/>
            <a:ext cx="8059738" cy="784225"/>
          </a:xfrm>
        </p:spPr>
        <p:txBody>
          <a:bodyPr/>
          <a:lstStyle/>
          <a:p>
            <a:pPr algn="l"/>
            <a:r>
              <a:rPr lang="cs-CZ" altLang="cs-CZ" sz="32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Kruhová výseč: </a:t>
            </a:r>
            <a:r>
              <a:rPr lang="cs-CZ" altLang="cs-CZ" sz="27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obsah – další příklady</a:t>
            </a: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395288" y="1125538"/>
            <a:ext cx="842486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cs-CZ" altLang="cs-CZ" sz="2400" dirty="0">
                <a:latin typeface="+mn-lt"/>
              </a:rPr>
              <a:t>Urči obsah kruhové výseče s poloměrem 8 cm a </a:t>
            </a:r>
          </a:p>
          <a:p>
            <a:pPr marL="457200" indent="-457200">
              <a:defRPr/>
            </a:pPr>
            <a:r>
              <a:rPr lang="cs-CZ" altLang="cs-CZ" sz="2400" dirty="0">
                <a:latin typeface="+mn-lt"/>
              </a:rPr>
              <a:t>      náležející úhlu 45 °.</a:t>
            </a:r>
          </a:p>
          <a:p>
            <a:pPr>
              <a:defRPr/>
            </a:pPr>
            <a:r>
              <a:rPr lang="cs-CZ" altLang="cs-CZ" sz="2400" dirty="0">
                <a:latin typeface="+mn-lt"/>
              </a:rPr>
              <a:t>2.Jaký je obvod hřiště s oblými rohy, jestliže délka rovných</a:t>
            </a:r>
          </a:p>
          <a:p>
            <a:pPr>
              <a:defRPr/>
            </a:pPr>
            <a:r>
              <a:rPr lang="cs-CZ" altLang="cs-CZ" sz="2400" dirty="0">
                <a:latin typeface="+mn-lt"/>
              </a:rPr>
              <a:t>    úseků je 50 m a 20 m a poloměr</a:t>
            </a:r>
            <a:r>
              <a:rPr lang="pl-PL" altLang="cs-CZ" sz="2400" dirty="0">
                <a:latin typeface="+mn-lt"/>
              </a:rPr>
              <a:t>oblých rohů je 4 m?</a:t>
            </a:r>
          </a:p>
          <a:p>
            <a:pPr>
              <a:defRPr/>
            </a:pPr>
            <a:r>
              <a:rPr lang="cs-CZ" altLang="cs-CZ" sz="2400" dirty="0">
                <a:latin typeface="+mn-lt"/>
              </a:rPr>
              <a:t>3. Jaký je obsah zavlažované plochy čtvercové zahrady, </a:t>
            </a:r>
          </a:p>
          <a:p>
            <a:pPr>
              <a:defRPr/>
            </a:pPr>
            <a:r>
              <a:rPr lang="cs-CZ" altLang="cs-CZ" sz="2400" dirty="0">
                <a:latin typeface="+mn-lt"/>
              </a:rPr>
              <a:t>    jestliže jsou zavlažovače ve </a:t>
            </a:r>
            <a:r>
              <a:rPr lang="pl-PL" altLang="cs-CZ" sz="2400" dirty="0">
                <a:latin typeface="+mn-lt"/>
              </a:rPr>
              <a:t>všech rozích a mají dosah </a:t>
            </a:r>
          </a:p>
          <a:p>
            <a:pPr>
              <a:defRPr/>
            </a:pPr>
            <a:r>
              <a:rPr lang="pl-PL" altLang="cs-CZ" sz="2400" dirty="0">
                <a:latin typeface="+mn-lt"/>
              </a:rPr>
              <a:t>    18m ?</a:t>
            </a:r>
            <a:endParaRPr lang="cs-CZ" altLang="cs-CZ" sz="2400" dirty="0">
              <a:latin typeface="+mn-lt"/>
            </a:endParaRPr>
          </a:p>
          <a:p>
            <a:pPr>
              <a:defRPr/>
            </a:pPr>
            <a:r>
              <a:rPr lang="cs-CZ" altLang="cs-CZ" sz="2400" dirty="0">
                <a:latin typeface="+mn-lt"/>
              </a:rPr>
              <a:t>4. Vypočítej obvod kruhové výseče o poloměru 8 cm a úhlu</a:t>
            </a:r>
          </a:p>
          <a:p>
            <a:pPr>
              <a:defRPr/>
            </a:pPr>
            <a:r>
              <a:rPr lang="cs-CZ" altLang="cs-CZ" sz="2400" dirty="0">
                <a:latin typeface="+mn-lt"/>
              </a:rPr>
              <a:t>    45 °.</a:t>
            </a:r>
          </a:p>
          <a:p>
            <a:pPr>
              <a:defRPr/>
            </a:pPr>
            <a:r>
              <a:rPr lang="cs-CZ" altLang="cs-CZ" sz="2400" dirty="0">
                <a:latin typeface="+mn-lt"/>
              </a:rPr>
              <a:t>5. Jaká je délka tyče dvakrát zahnuté do pravého úhlu, </a:t>
            </a:r>
          </a:p>
          <a:p>
            <a:pPr>
              <a:defRPr/>
            </a:pPr>
            <a:r>
              <a:rPr lang="cs-CZ" altLang="cs-CZ" sz="2400" dirty="0">
                <a:latin typeface="+mn-lt"/>
              </a:rPr>
              <a:t>    jestliže délka rovných úseků je 15cm</a:t>
            </a:r>
            <a:r>
              <a:rPr lang="pl-PL" altLang="cs-CZ" sz="2400" dirty="0">
                <a:latin typeface="+mn-lt"/>
              </a:rPr>
              <a:t>a 20cm a poloměr </a:t>
            </a:r>
          </a:p>
          <a:p>
            <a:pPr>
              <a:defRPr/>
            </a:pPr>
            <a:r>
              <a:rPr lang="pl-PL" altLang="cs-CZ" sz="2400" dirty="0">
                <a:latin typeface="+mn-lt"/>
              </a:rPr>
              <a:t>    ohnutých částí je 14cm ?</a:t>
            </a:r>
          </a:p>
          <a:p>
            <a:pPr>
              <a:defRPr/>
            </a:pPr>
            <a:endParaRPr lang="pl-PL" altLang="cs-CZ" sz="2400" dirty="0">
              <a:latin typeface="Times New Roman" pitchFamily="18" charset="0"/>
            </a:endParaRPr>
          </a:p>
          <a:p>
            <a:pPr>
              <a:defRPr/>
            </a:pPr>
            <a:endParaRPr lang="cs-CZ" altLang="cs-CZ" sz="24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 b s a h :</a:t>
            </a:r>
            <a:endParaRPr lang="cs-CZ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346200" y="1835150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>
                <a:solidFill>
                  <a:srgbClr val="0070C0"/>
                </a:solidFill>
                <a:latin typeface="Comic Sans MS" panose="030F0702030302020204" pitchFamily="66" charset="0"/>
              </a:rPr>
              <a:t>1. Opakování:Kružnice, kruh (pojmy, obvod, obsah)</a:t>
            </a:r>
          </a:p>
        </p:txBody>
      </p:sp>
      <p:sp>
        <p:nvSpPr>
          <p:cNvPr id="9" name="Dvojitá šipka 8">
            <a:hlinkClick r:id="rId2" action="ppaction://hlinksldjump"/>
          </p:cNvPr>
          <p:cNvSpPr/>
          <p:nvPr/>
        </p:nvSpPr>
        <p:spPr>
          <a:xfrm>
            <a:off x="219075" y="1885950"/>
            <a:ext cx="1079500" cy="360363"/>
          </a:xfrm>
          <a:prstGeom prst="chevron">
            <a:avLst/>
          </a:prstGeom>
          <a:solidFill>
            <a:srgbClr val="00206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Dvojitá šipka 9">
            <a:hlinkClick r:id="rId3" action="ppaction://hlinksldjump"/>
          </p:cNvPr>
          <p:cNvSpPr/>
          <p:nvPr/>
        </p:nvSpPr>
        <p:spPr>
          <a:xfrm>
            <a:off x="219075" y="2562225"/>
            <a:ext cx="1079500" cy="360363"/>
          </a:xfrm>
          <a:prstGeom prst="chevron">
            <a:avLst/>
          </a:prstGeom>
          <a:solidFill>
            <a:srgbClr val="00206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Dvojitá šipka 10">
            <a:hlinkClick r:id="rId4" action="ppaction://hlinksldjump"/>
          </p:cNvPr>
          <p:cNvSpPr/>
          <p:nvPr/>
        </p:nvSpPr>
        <p:spPr>
          <a:xfrm>
            <a:off x="1350963" y="3306763"/>
            <a:ext cx="1079500" cy="360362"/>
          </a:xfrm>
          <a:prstGeom prst="chevron">
            <a:avLst/>
          </a:prstGeom>
          <a:solidFill>
            <a:srgbClr val="00206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Dvojitá šipka 12">
            <a:hlinkClick r:id="rId5" action="ppaction://hlinksldjump"/>
          </p:cNvPr>
          <p:cNvSpPr/>
          <p:nvPr/>
        </p:nvSpPr>
        <p:spPr>
          <a:xfrm>
            <a:off x="246063" y="3984625"/>
            <a:ext cx="1079500" cy="360363"/>
          </a:xfrm>
          <a:prstGeom prst="chevron">
            <a:avLst/>
          </a:prstGeom>
          <a:solidFill>
            <a:srgbClr val="00206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6386" name="Picture 2" descr="http://www.novestraseci.cz/data/messages/obsah614_1.gif?gcm_date=13256345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4537075"/>
            <a:ext cx="2381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http://www.ms-srdicko.cz/editor/filestore/Image/skolni_program/obsah_vzdelavani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8"/>
            <a:ext cx="15716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298575" y="2500313"/>
            <a:ext cx="8137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>
                <a:solidFill>
                  <a:srgbClr val="0070C0"/>
                </a:solidFill>
                <a:latin typeface="Comic Sans MS" panose="030F0702030302020204" pitchFamily="66" charset="0"/>
              </a:rPr>
              <a:t>2. Kruhový oblouk - základní pojmy, výpočet délky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627313" y="3228975"/>
            <a:ext cx="4464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i="1">
                <a:solidFill>
                  <a:srgbClr val="0070C0"/>
                </a:solidFill>
                <a:latin typeface="Comic Sans MS" panose="030F0702030302020204" pitchFamily="66" charset="0"/>
              </a:rPr>
              <a:t>3. Kruhový oblouk - příklady</a:t>
            </a:r>
          </a:p>
        </p:txBody>
      </p:sp>
      <p:sp>
        <p:nvSpPr>
          <p:cNvPr id="18" name="Nadpis 1"/>
          <p:cNvSpPr txBox="1">
            <a:spLocks/>
          </p:cNvSpPr>
          <p:nvPr/>
        </p:nvSpPr>
        <p:spPr bwMode="auto">
          <a:xfrm>
            <a:off x="1370013" y="3921125"/>
            <a:ext cx="74501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0070C0"/>
                </a:solidFill>
                <a:latin typeface="Comic Sans MS" panose="030F0702030302020204" pitchFamily="66" charset="0"/>
              </a:rPr>
              <a:t>4. Kruhová výseč</a:t>
            </a:r>
            <a:r>
              <a:rPr lang="cs-CZ" altLang="cs-CZ" sz="2400" i="1">
                <a:solidFill>
                  <a:srgbClr val="0070C0"/>
                </a:solidFill>
                <a:latin typeface="Comic Sans MS" panose="030F0702030302020204" pitchFamily="66" charset="0"/>
              </a:rPr>
              <a:t>- základní pojmy, výpočet obsahu</a:t>
            </a:r>
          </a:p>
        </p:txBody>
      </p:sp>
      <p:sp>
        <p:nvSpPr>
          <p:cNvPr id="14" name="Dvojitá šipka 13">
            <a:hlinkClick r:id="rId8" action="ppaction://hlinksldjump"/>
          </p:cNvPr>
          <p:cNvSpPr/>
          <p:nvPr/>
        </p:nvSpPr>
        <p:spPr>
          <a:xfrm>
            <a:off x="219075" y="5661025"/>
            <a:ext cx="1079500" cy="360363"/>
          </a:xfrm>
          <a:prstGeom prst="chevron">
            <a:avLst/>
          </a:prstGeom>
          <a:solidFill>
            <a:srgbClr val="00206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 bwMode="auto">
          <a:xfrm>
            <a:off x="1306513" y="5599113"/>
            <a:ext cx="5159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0070C0"/>
                </a:solidFill>
                <a:latin typeface="Comic Sans MS" panose="030F0702030302020204" pitchFamily="66" charset="0"/>
              </a:rPr>
              <a:t>6. Tětiva kružnice, kruhová úseč</a:t>
            </a:r>
          </a:p>
        </p:txBody>
      </p:sp>
      <p:sp>
        <p:nvSpPr>
          <p:cNvPr id="19" name="Dvojitá šipka 18">
            <a:hlinkClick r:id="rId9" action="ppaction://hlinksldjump"/>
          </p:cNvPr>
          <p:cNvSpPr/>
          <p:nvPr/>
        </p:nvSpPr>
        <p:spPr>
          <a:xfrm>
            <a:off x="1416050" y="4767263"/>
            <a:ext cx="1079500" cy="360362"/>
          </a:xfrm>
          <a:prstGeom prst="chevron">
            <a:avLst/>
          </a:prstGeom>
          <a:solidFill>
            <a:srgbClr val="00206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Nadpis 1"/>
          <p:cNvSpPr txBox="1">
            <a:spLocks/>
          </p:cNvSpPr>
          <p:nvPr/>
        </p:nvSpPr>
        <p:spPr bwMode="auto">
          <a:xfrm>
            <a:off x="2627313" y="4705350"/>
            <a:ext cx="51609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0070C0"/>
                </a:solidFill>
                <a:latin typeface="Comic Sans MS" panose="030F0702030302020204" pitchFamily="66" charset="0"/>
              </a:rPr>
              <a:t>5. Kruhová výseč - příklady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 animBg="1"/>
      <p:bldP spid="11" grpId="0" animBg="1"/>
      <p:bldP spid="13" grpId="0" animBg="1"/>
      <p:bldP spid="16" grpId="0"/>
      <p:bldP spid="17" grpId="0"/>
      <p:bldP spid="18" grpId="0"/>
      <p:bldP spid="14" grpId="0" animBg="1"/>
      <p:bldP spid="15" grpId="0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9" name="Tlačítko akce: Domů 8">
            <a:hlinkClick r:id="rId3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79950" y="1835150"/>
            <a:ext cx="44640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cs-CZ" sz="2400" b="1">
                <a:solidFill>
                  <a:srgbClr val="252525"/>
                </a:solidFill>
              </a:rPr>
              <a:t>Tětiva</a:t>
            </a:r>
            <a:r>
              <a:rPr lang="es-ES" altLang="cs-CZ" sz="2400">
                <a:solidFill>
                  <a:srgbClr val="252525"/>
                </a:solidFill>
              </a:rPr>
              <a:t> je </a:t>
            </a:r>
            <a:r>
              <a:rPr lang="cs-CZ" altLang="cs-CZ" sz="2400">
                <a:solidFill>
                  <a:srgbClr val="252525"/>
                </a:solidFill>
              </a:rPr>
              <a:t>úsečka</a:t>
            </a:r>
            <a:r>
              <a:rPr lang="es-ES" altLang="cs-CZ" sz="2400">
                <a:solidFill>
                  <a:srgbClr val="252525"/>
                </a:solidFill>
              </a:rPr>
              <a:t> spojující dva body na </a:t>
            </a:r>
            <a:r>
              <a:rPr lang="cs-CZ" altLang="cs-CZ" sz="2400">
                <a:solidFill>
                  <a:srgbClr val="252525"/>
                </a:solidFill>
              </a:rPr>
              <a:t>kružnici</a:t>
            </a:r>
            <a:r>
              <a:rPr lang="es-ES" altLang="cs-CZ" sz="2400">
                <a:solidFill>
                  <a:srgbClr val="252525"/>
                </a:solidFill>
              </a:rPr>
              <a:t>. </a:t>
            </a:r>
            <a:endParaRPr lang="cs-CZ" altLang="cs-CZ" sz="2400">
              <a:solidFill>
                <a:srgbClr val="252525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solidFill>
                <a:srgbClr val="252525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solidFill>
                <a:srgbClr val="252525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solidFill>
                <a:srgbClr val="252525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cs-CZ" sz="2400">
                <a:solidFill>
                  <a:srgbClr val="252525"/>
                </a:solidFill>
              </a:rPr>
              <a:t>Tětiva procházející středem je ze všech nejdelší a nazývá se </a:t>
            </a:r>
            <a:r>
              <a:rPr lang="cs-CZ" altLang="cs-CZ" sz="2400">
                <a:solidFill>
                  <a:srgbClr val="252525"/>
                </a:solidFill>
              </a:rPr>
              <a:t>průměrem kružnice</a:t>
            </a:r>
            <a:r>
              <a:rPr lang="es-ES" altLang="cs-CZ" sz="2400">
                <a:solidFill>
                  <a:srgbClr val="252525"/>
                </a:solidFill>
              </a:rPr>
              <a:t>.</a:t>
            </a:r>
            <a:endParaRPr lang="es-ES" altLang="cs-CZ" sz="2400"/>
          </a:p>
        </p:txBody>
      </p:sp>
      <p:grpSp>
        <p:nvGrpSpPr>
          <p:cNvPr id="4" name="Group 10"/>
          <p:cNvGrpSpPr>
            <a:grpSpLocks noChangeAspect="1"/>
          </p:cNvGrpSpPr>
          <p:nvPr/>
        </p:nvGrpSpPr>
        <p:grpSpPr bwMode="auto">
          <a:xfrm>
            <a:off x="-136525" y="-1722438"/>
            <a:ext cx="4492625" cy="7454901"/>
            <a:chOff x="40" y="95"/>
            <a:chExt cx="2108" cy="3498"/>
          </a:xfrm>
        </p:grpSpPr>
        <p:sp>
          <p:nvSpPr>
            <p:cNvPr id="24585" name="AutoShape 9"/>
            <p:cNvSpPr>
              <a:spLocks noChangeAspect="1" noChangeArrowheads="1" noTextEdit="1"/>
            </p:cNvSpPr>
            <p:nvPr/>
          </p:nvSpPr>
          <p:spPr bwMode="auto">
            <a:xfrm>
              <a:off x="408" y="1548"/>
              <a:ext cx="1740" cy="1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6" name="Rectangle 11"/>
            <p:cNvSpPr>
              <a:spLocks noChangeArrowheads="1"/>
            </p:cNvSpPr>
            <p:nvPr/>
          </p:nvSpPr>
          <p:spPr bwMode="auto">
            <a:xfrm>
              <a:off x="1050" y="2478"/>
              <a:ext cx="12" cy="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587" name="Rectangle 12"/>
            <p:cNvSpPr>
              <a:spLocks noChangeArrowheads="1"/>
            </p:cNvSpPr>
            <p:nvPr/>
          </p:nvSpPr>
          <p:spPr bwMode="auto">
            <a:xfrm>
              <a:off x="1056" y="2508"/>
              <a:ext cx="10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FF0000"/>
                  </a:solidFill>
                </a:rPr>
                <a:t>S</a:t>
              </a:r>
              <a:endParaRPr lang="cs-CZ" altLang="cs-CZ" sz="1800"/>
            </a:p>
          </p:txBody>
        </p:sp>
        <p:sp>
          <p:nvSpPr>
            <p:cNvPr id="24588" name="Oval 13"/>
            <p:cNvSpPr>
              <a:spLocks noChangeArrowheads="1"/>
            </p:cNvSpPr>
            <p:nvPr/>
          </p:nvSpPr>
          <p:spPr bwMode="auto">
            <a:xfrm>
              <a:off x="504" y="1932"/>
              <a:ext cx="1097" cy="1097"/>
            </a:xfrm>
            <a:prstGeom prst="ellips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589" name="Rectangle 14"/>
            <p:cNvSpPr>
              <a:spLocks noChangeArrowheads="1"/>
            </p:cNvSpPr>
            <p:nvPr/>
          </p:nvSpPr>
          <p:spPr bwMode="auto">
            <a:xfrm>
              <a:off x="1475" y="1998"/>
              <a:ext cx="9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FF"/>
                  </a:solidFill>
                </a:rPr>
                <a:t>k</a:t>
              </a:r>
              <a:endParaRPr lang="cs-CZ" altLang="cs-CZ" sz="1800"/>
            </a:p>
          </p:txBody>
        </p:sp>
        <p:sp>
          <p:nvSpPr>
            <p:cNvPr id="24590" name="Line 15"/>
            <p:cNvSpPr>
              <a:spLocks noChangeShapeType="1"/>
            </p:cNvSpPr>
            <p:nvPr/>
          </p:nvSpPr>
          <p:spPr bwMode="auto">
            <a:xfrm flipH="1">
              <a:off x="408" y="2478"/>
              <a:ext cx="1571" cy="7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1" name="Rectangle 16"/>
            <p:cNvSpPr>
              <a:spLocks noChangeArrowheads="1"/>
            </p:cNvSpPr>
            <p:nvPr/>
          </p:nvSpPr>
          <p:spPr bwMode="auto">
            <a:xfrm>
              <a:off x="858" y="2484"/>
              <a:ext cx="7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80"/>
                  </a:solidFill>
                </a:rPr>
                <a:t>r</a:t>
              </a:r>
              <a:endParaRPr lang="cs-CZ" altLang="cs-CZ" sz="1800"/>
            </a:p>
          </p:txBody>
        </p:sp>
        <p:sp>
          <p:nvSpPr>
            <p:cNvPr id="24592" name="Rectangle 17"/>
            <p:cNvSpPr>
              <a:spLocks noChangeArrowheads="1"/>
            </p:cNvSpPr>
            <p:nvPr/>
          </p:nvSpPr>
          <p:spPr bwMode="auto">
            <a:xfrm>
              <a:off x="888" y="2496"/>
              <a:ext cx="42" cy="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593" name="Rectangle 18"/>
            <p:cNvSpPr>
              <a:spLocks noChangeArrowheads="1"/>
            </p:cNvSpPr>
            <p:nvPr/>
          </p:nvSpPr>
          <p:spPr bwMode="auto">
            <a:xfrm>
              <a:off x="888" y="2496"/>
              <a:ext cx="42" cy="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594" name="Rectangle 19"/>
            <p:cNvSpPr>
              <a:spLocks noChangeArrowheads="1"/>
            </p:cNvSpPr>
            <p:nvPr/>
          </p:nvSpPr>
          <p:spPr bwMode="auto">
            <a:xfrm>
              <a:off x="642" y="1704"/>
              <a:ext cx="12" cy="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595" name="Line 20"/>
            <p:cNvSpPr>
              <a:spLocks noChangeShapeType="1"/>
            </p:cNvSpPr>
            <p:nvPr/>
          </p:nvSpPr>
          <p:spPr bwMode="auto">
            <a:xfrm>
              <a:off x="648" y="1548"/>
              <a:ext cx="13" cy="2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6" name="Rectangle 21"/>
            <p:cNvSpPr>
              <a:spLocks noChangeArrowheads="1"/>
            </p:cNvSpPr>
            <p:nvPr/>
          </p:nvSpPr>
          <p:spPr bwMode="auto">
            <a:xfrm>
              <a:off x="528" y="1590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FF0000"/>
                  </a:solidFill>
                </a:rPr>
                <a:t>a</a:t>
              </a:r>
              <a:endParaRPr lang="cs-CZ" altLang="cs-CZ" sz="1800"/>
            </a:p>
          </p:txBody>
        </p:sp>
        <p:sp>
          <p:nvSpPr>
            <p:cNvPr id="24597" name="Rectangle 22"/>
            <p:cNvSpPr>
              <a:spLocks noChangeArrowheads="1"/>
            </p:cNvSpPr>
            <p:nvPr/>
          </p:nvSpPr>
          <p:spPr bwMode="auto">
            <a:xfrm>
              <a:off x="642" y="2112"/>
              <a:ext cx="12" cy="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598" name="Rectangle 23"/>
            <p:cNvSpPr>
              <a:spLocks noChangeArrowheads="1"/>
            </p:cNvSpPr>
            <p:nvPr/>
          </p:nvSpPr>
          <p:spPr bwMode="auto">
            <a:xfrm>
              <a:off x="528" y="2022"/>
              <a:ext cx="12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FF0000"/>
                  </a:solidFill>
                </a:rPr>
                <a:t>O</a:t>
              </a:r>
              <a:endParaRPr lang="cs-CZ" altLang="cs-CZ" sz="1800"/>
            </a:p>
          </p:txBody>
        </p:sp>
        <p:sp>
          <p:nvSpPr>
            <p:cNvPr id="24599" name="Rectangle 24"/>
            <p:cNvSpPr>
              <a:spLocks noChangeArrowheads="1"/>
            </p:cNvSpPr>
            <p:nvPr/>
          </p:nvSpPr>
          <p:spPr bwMode="auto">
            <a:xfrm>
              <a:off x="642" y="2843"/>
              <a:ext cx="12" cy="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600" name="Rectangle 25"/>
            <p:cNvSpPr>
              <a:spLocks noChangeArrowheads="1"/>
            </p:cNvSpPr>
            <p:nvPr/>
          </p:nvSpPr>
          <p:spPr bwMode="auto">
            <a:xfrm>
              <a:off x="552" y="2873"/>
              <a:ext cx="10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FF0000"/>
                  </a:solidFill>
                </a:rPr>
                <a:t>P</a:t>
              </a:r>
              <a:endParaRPr lang="cs-CZ" altLang="cs-CZ" sz="1800"/>
            </a:p>
          </p:txBody>
        </p:sp>
        <p:sp>
          <p:nvSpPr>
            <p:cNvPr id="24601" name="Rectangle 26"/>
            <p:cNvSpPr>
              <a:spLocks noChangeArrowheads="1"/>
            </p:cNvSpPr>
            <p:nvPr/>
          </p:nvSpPr>
          <p:spPr bwMode="auto">
            <a:xfrm>
              <a:off x="642" y="2478"/>
              <a:ext cx="12" cy="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602" name="Line 27"/>
            <p:cNvSpPr>
              <a:spLocks noChangeShapeType="1"/>
            </p:cNvSpPr>
            <p:nvPr/>
          </p:nvSpPr>
          <p:spPr bwMode="auto">
            <a:xfrm>
              <a:off x="648" y="2484"/>
              <a:ext cx="4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3" name="Rectangle 28"/>
            <p:cNvSpPr>
              <a:spLocks noChangeArrowheads="1"/>
            </p:cNvSpPr>
            <p:nvPr/>
          </p:nvSpPr>
          <p:spPr bwMode="auto">
            <a:xfrm>
              <a:off x="1595" y="2478"/>
              <a:ext cx="12" cy="1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604" name="Rectangle 29"/>
            <p:cNvSpPr>
              <a:spLocks noChangeArrowheads="1"/>
            </p:cNvSpPr>
            <p:nvPr/>
          </p:nvSpPr>
          <p:spPr bwMode="auto">
            <a:xfrm>
              <a:off x="504" y="2478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605" name="Line 30"/>
            <p:cNvSpPr>
              <a:spLocks noChangeShapeType="1"/>
            </p:cNvSpPr>
            <p:nvPr/>
          </p:nvSpPr>
          <p:spPr bwMode="auto">
            <a:xfrm>
              <a:off x="504" y="2484"/>
              <a:ext cx="54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6" name="Line 31"/>
            <p:cNvSpPr>
              <a:spLocks noChangeShapeType="1"/>
            </p:cNvSpPr>
            <p:nvPr/>
          </p:nvSpPr>
          <p:spPr bwMode="auto">
            <a:xfrm>
              <a:off x="40" y="95"/>
              <a:ext cx="1" cy="121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33" name="Přímá spojovací čára 32"/>
          <p:cNvCxnSpPr/>
          <p:nvPr/>
        </p:nvCxnSpPr>
        <p:spPr>
          <a:xfrm flipV="1">
            <a:off x="1187450" y="2565400"/>
            <a:ext cx="0" cy="1584325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Nadpis 1"/>
          <p:cNvSpPr>
            <a:spLocks noGrp="1"/>
          </p:cNvSpPr>
          <p:nvPr>
            <p:ph type="title"/>
          </p:nvPr>
        </p:nvSpPr>
        <p:spPr>
          <a:xfrm>
            <a:off x="266700" y="177800"/>
            <a:ext cx="8229600" cy="1143000"/>
          </a:xfrm>
        </p:spPr>
        <p:txBody>
          <a:bodyPr/>
          <a:lstStyle/>
          <a:p>
            <a:r>
              <a:rPr lang="cs-CZ" altLang="cs-CZ" sz="36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6. Tětiva kružnice, kruhová úseč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4724400"/>
            <a:ext cx="567531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cs-CZ" sz="2600"/>
              <a:t>α … středový úhel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600"/>
              <a:t>l</a:t>
            </a:r>
            <a:r>
              <a:rPr lang="en-US" altLang="cs-CZ" sz="2600"/>
              <a:t> … kruhový oblouk příslušný</a:t>
            </a:r>
            <a:endParaRPr lang="cs-CZ" altLang="cs-CZ" sz="2600"/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600"/>
              <a:t>       </a:t>
            </a:r>
            <a:r>
              <a:rPr lang="en-US" altLang="cs-CZ" sz="2600"/>
              <a:t> úhlu α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5430838" y="4041775"/>
            <a:ext cx="3381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S</a:t>
            </a:r>
            <a:endParaRPr lang="en-US" altLang="cs-CZ" sz="2600" baseline="-25000"/>
          </a:p>
        </p:txBody>
      </p:sp>
      <p:grpSp>
        <p:nvGrpSpPr>
          <p:cNvPr id="25604" name="Group 16"/>
          <p:cNvGrpSpPr>
            <a:grpSpLocks/>
          </p:cNvGrpSpPr>
          <p:nvPr/>
        </p:nvGrpSpPr>
        <p:grpSpPr bwMode="auto">
          <a:xfrm>
            <a:off x="4184650" y="2663825"/>
            <a:ext cx="2743200" cy="2743200"/>
            <a:chOff x="4191000" y="2362200"/>
            <a:chExt cx="2743200" cy="27432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191000" y="2362200"/>
              <a:ext cx="2743200" cy="274320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476875" y="3733800"/>
              <a:ext cx="161925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75300" y="3624263"/>
              <a:ext cx="0" cy="168275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29238" y="2166938"/>
            <a:ext cx="2587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600">
                <a:solidFill>
                  <a:srgbClr val="FF0000"/>
                </a:solidFill>
              </a:rPr>
              <a:t>l</a:t>
            </a:r>
            <a:endParaRPr lang="en-US" altLang="cs-CZ" sz="260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605463" y="3411538"/>
            <a:ext cx="1225550" cy="614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52950" y="3549650"/>
            <a:ext cx="300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r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357688" y="3435350"/>
            <a:ext cx="1225550" cy="6191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64263" y="3575050"/>
            <a:ext cx="301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r</a:t>
            </a:r>
          </a:p>
        </p:txBody>
      </p:sp>
      <p:sp>
        <p:nvSpPr>
          <p:cNvPr id="25610" name="TextBox 33"/>
          <p:cNvSpPr txBox="1">
            <a:spLocks noChangeArrowheads="1"/>
          </p:cNvSpPr>
          <p:nvPr/>
        </p:nvSpPr>
        <p:spPr bwMode="auto">
          <a:xfrm>
            <a:off x="6804025" y="4508500"/>
            <a:ext cx="358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K</a:t>
            </a:r>
          </a:p>
        </p:txBody>
      </p:sp>
      <p:sp>
        <p:nvSpPr>
          <p:cNvPr id="27" name="Arc 26"/>
          <p:cNvSpPr/>
          <p:nvPr/>
        </p:nvSpPr>
        <p:spPr>
          <a:xfrm rot="16200000">
            <a:off x="5314950" y="3821113"/>
            <a:ext cx="457200" cy="450850"/>
          </a:xfrm>
          <a:prstGeom prst="arc">
            <a:avLst>
              <a:gd name="adj1" fmla="val 17946945"/>
              <a:gd name="adj2" fmla="val 3813237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Chord 25"/>
          <p:cNvSpPr/>
          <p:nvPr/>
        </p:nvSpPr>
        <p:spPr>
          <a:xfrm rot="5400000">
            <a:off x="4184650" y="2681288"/>
            <a:ext cx="2725737" cy="2725738"/>
          </a:xfrm>
          <a:prstGeom prst="chord">
            <a:avLst>
              <a:gd name="adj1" fmla="val 7056018"/>
              <a:gd name="adj2" fmla="val 1455364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59400" y="3359150"/>
            <a:ext cx="374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α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688138" y="2124075"/>
            <a:ext cx="19970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/>
              <a:t>Kruhová úseč </a:t>
            </a:r>
          </a:p>
        </p:txBody>
      </p:sp>
      <p:sp>
        <p:nvSpPr>
          <p:cNvPr id="52" name="Arc 51"/>
          <p:cNvSpPr/>
          <p:nvPr/>
        </p:nvSpPr>
        <p:spPr>
          <a:xfrm>
            <a:off x="4173538" y="2662238"/>
            <a:ext cx="2743200" cy="2743200"/>
          </a:xfrm>
          <a:prstGeom prst="arc">
            <a:avLst>
              <a:gd name="adj1" fmla="val 12397269"/>
              <a:gd name="adj2" fmla="val 2000592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321175" y="3409950"/>
            <a:ext cx="2444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256213" y="2960688"/>
            <a:ext cx="2952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600">
                <a:solidFill>
                  <a:srgbClr val="FF0000"/>
                </a:solidFill>
              </a:rPr>
              <a:t>t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6164263" y="2606675"/>
            <a:ext cx="2478087" cy="422275"/>
            <a:chOff x="6164346" y="2606271"/>
            <a:chExt cx="2477991" cy="423354"/>
          </a:xfrm>
        </p:grpSpPr>
        <p:cxnSp>
          <p:nvCxnSpPr>
            <p:cNvPr id="40" name="Straight Arrow Connector 39"/>
            <p:cNvCxnSpPr/>
            <p:nvPr/>
          </p:nvCxnSpPr>
          <p:spPr>
            <a:xfrm flipH="1">
              <a:off x="6164346" y="2606271"/>
              <a:ext cx="577828" cy="4233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737411" y="2611046"/>
              <a:ext cx="19049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44" name="Title 1"/>
          <p:cNvSpPr>
            <a:spLocks noGrp="1"/>
          </p:cNvSpPr>
          <p:nvPr>
            <p:ph type="ctrTitle"/>
          </p:nvPr>
        </p:nvSpPr>
        <p:spPr>
          <a:xfrm>
            <a:off x="1331913" y="260350"/>
            <a:ext cx="3563937" cy="688975"/>
          </a:xfrm>
        </p:spPr>
        <p:txBody>
          <a:bodyPr/>
          <a:lstStyle/>
          <a:p>
            <a:pPr indent="342900" algn="l"/>
            <a:r>
              <a:rPr lang="en-US" altLang="cs-CZ" sz="32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Kruhová úseč</a:t>
            </a:r>
            <a:r>
              <a:rPr lang="en-US" altLang="cs-CZ" sz="3200" b="1" u="sng" smtClean="0"/>
              <a:t> </a:t>
            </a:r>
          </a:p>
        </p:txBody>
      </p:sp>
      <p:sp>
        <p:nvSpPr>
          <p:cNvPr id="26645" name="TextBox 48"/>
          <p:cNvSpPr txBox="1">
            <a:spLocks noChangeArrowheads="1"/>
          </p:cNvSpPr>
          <p:nvPr/>
        </p:nvSpPr>
        <p:spPr bwMode="auto">
          <a:xfrm>
            <a:off x="703263" y="1176338"/>
            <a:ext cx="77358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en-US" altLang="cs-CZ" sz="2600"/>
              <a:t>Kruhová úseč je část kruhu ohraničená</a:t>
            </a:r>
          </a:p>
          <a:p>
            <a:pPr marL="0" lvl="1">
              <a:spcBef>
                <a:spcPct val="0"/>
              </a:spcBef>
              <a:buFontTx/>
              <a:buNone/>
            </a:pPr>
            <a:r>
              <a:rPr lang="en-US" altLang="cs-CZ" sz="2600" u="sng"/>
              <a:t>obloukem kružnice</a:t>
            </a:r>
            <a:r>
              <a:rPr lang="en-US" altLang="cs-CZ" sz="2600"/>
              <a:t> a </a:t>
            </a:r>
            <a:r>
              <a:rPr lang="en-US" altLang="cs-CZ" sz="2600" u="sng"/>
              <a:t>tětivou kruhu</a:t>
            </a:r>
            <a:r>
              <a:rPr lang="en-US" altLang="cs-CZ" sz="2600"/>
              <a:t>.</a:t>
            </a:r>
          </a:p>
        </p:txBody>
      </p:sp>
      <p:sp>
        <p:nvSpPr>
          <p:cNvPr id="29" name="Tlačítko akce: Domů 28">
            <a:hlinkClick r:id="rId2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0" name="Tlačítko akce: Zpět nebo Předchozí 29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3" name="Tlačítko akce: Dopředu nebo Další 32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603" grpId="0"/>
      <p:bldP spid="5" grpId="0"/>
      <p:bldP spid="25" grpId="0"/>
      <p:bldP spid="31" grpId="0"/>
      <p:bldP spid="25610" grpId="0"/>
      <p:bldP spid="28" grpId="0"/>
      <p:bldP spid="46" grpId="0"/>
      <p:bldP spid="36" grpId="0"/>
      <p:bldP spid="26644" grpId="0"/>
      <p:bldP spid="26645" grpId="0"/>
      <p:bldP spid="30" grpId="0" animBg="1" autoUpdateAnimBg="0"/>
      <p:bldP spid="3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171" descr="https://lekcespanelstiny.files.wordpress.com/2012/07/comp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5491163" cy="61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>
            <a:spLocks noChangeArrowheads="1"/>
          </p:cNvSpPr>
          <p:nvPr/>
        </p:nvSpPr>
        <p:spPr bwMode="auto">
          <a:xfrm rot="1108277">
            <a:off x="2986088" y="4264025"/>
            <a:ext cx="63071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6000" b="1" i="1" u="sng">
                <a:solidFill>
                  <a:srgbClr val="0070C0"/>
                </a:solidFill>
                <a:latin typeface="Comic Sans MS" panose="030F0702030302020204" pitchFamily="66" charset="0"/>
              </a:rPr>
              <a:t>Konec II. části.</a:t>
            </a:r>
          </a:p>
        </p:txBody>
      </p:sp>
      <p:sp>
        <p:nvSpPr>
          <p:cNvPr id="7" name="Tlačítko akce: Zpět nebo Předchozí 6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Tlačítko akce: Domů 7">
            <a:hlinkClick r:id="rId3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ctrTitle"/>
          </p:nvPr>
        </p:nvSpPr>
        <p:spPr>
          <a:xfrm>
            <a:off x="611188" y="12700"/>
            <a:ext cx="7772400" cy="1082675"/>
          </a:xfrm>
        </p:spPr>
        <p:txBody>
          <a:bodyPr/>
          <a:lstStyle/>
          <a:p>
            <a:r>
              <a:rPr lang="cs-CZ" altLang="cs-CZ" sz="44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Ř e š e n 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8313" y="1250950"/>
            <a:ext cx="8120062" cy="4154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Bublinový popisek se šipkou nahoru 6">
            <a:hlinkClick r:id="rId2" action="ppaction://hlinksldjump"/>
          </p:cNvPr>
          <p:cNvSpPr/>
          <p:nvPr/>
        </p:nvSpPr>
        <p:spPr>
          <a:xfrm>
            <a:off x="4859338" y="5229225"/>
            <a:ext cx="3097212" cy="1295400"/>
          </a:xfrm>
          <a:prstGeom prst="upArrowCallou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0070C0"/>
                </a:solidFill>
              </a:rPr>
              <a:t>Z P Á T K Y</a:t>
            </a:r>
          </a:p>
        </p:txBody>
      </p:sp>
      <p:sp>
        <p:nvSpPr>
          <p:cNvPr id="27653" name="TextovéPole 1"/>
          <p:cNvSpPr txBox="1">
            <a:spLocks noChangeArrowheads="1"/>
          </p:cNvSpPr>
          <p:nvPr/>
        </p:nvSpPr>
        <p:spPr bwMode="auto">
          <a:xfrm>
            <a:off x="765175" y="1606550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1)  l = 14,2 cm</a:t>
            </a:r>
          </a:p>
        </p:txBody>
      </p:sp>
      <p:sp>
        <p:nvSpPr>
          <p:cNvPr id="27654" name="TextovéPole 10"/>
          <p:cNvSpPr txBox="1">
            <a:spLocks noChangeArrowheads="1"/>
          </p:cNvSpPr>
          <p:nvPr/>
        </p:nvSpPr>
        <p:spPr bwMode="auto">
          <a:xfrm>
            <a:off x="750888" y="2271713"/>
            <a:ext cx="25923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2)  r = 21,7 cm</a:t>
            </a:r>
          </a:p>
        </p:txBody>
      </p:sp>
      <p:sp>
        <p:nvSpPr>
          <p:cNvPr id="27655" name="TextovéPole 12"/>
          <p:cNvSpPr txBox="1">
            <a:spLocks noChangeArrowheads="1"/>
          </p:cNvSpPr>
          <p:nvPr/>
        </p:nvSpPr>
        <p:spPr bwMode="auto">
          <a:xfrm>
            <a:off x="765175" y="3028950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3)  </a:t>
            </a:r>
            <a:r>
              <a:rPr lang="cs-CZ" altLang="cs-CZ" sz="2800" i="1">
                <a:sym typeface="Symbol" panose="05050102010706020507" pitchFamily="18" charset="2"/>
              </a:rPr>
              <a:t></a:t>
            </a:r>
            <a:r>
              <a:rPr lang="cs-CZ" altLang="cs-CZ" sz="2800" i="1"/>
              <a:t> = 82,4°</a:t>
            </a:r>
          </a:p>
        </p:txBody>
      </p:sp>
      <p:sp>
        <p:nvSpPr>
          <p:cNvPr id="27656" name="TextovéPole 13"/>
          <p:cNvSpPr txBox="1">
            <a:spLocks noChangeArrowheads="1"/>
          </p:cNvSpPr>
          <p:nvPr/>
        </p:nvSpPr>
        <p:spPr bwMode="auto">
          <a:xfrm>
            <a:off x="765175" y="3768725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4)  l = 16,3 cm</a:t>
            </a:r>
          </a:p>
        </p:txBody>
      </p:sp>
      <p:sp>
        <p:nvSpPr>
          <p:cNvPr id="27657" name="TextovéPole 14"/>
          <p:cNvSpPr txBox="1">
            <a:spLocks noChangeArrowheads="1"/>
          </p:cNvSpPr>
          <p:nvPr/>
        </p:nvSpPr>
        <p:spPr bwMode="auto">
          <a:xfrm>
            <a:off x="750888" y="4430713"/>
            <a:ext cx="4567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i="1"/>
              <a:t>5)  r = 7,45 cm; </a:t>
            </a:r>
            <a:r>
              <a:rPr lang="cs-CZ" altLang="cs-CZ" sz="2800" i="1">
                <a:sym typeface="Symbol" panose="05050102010706020507" pitchFamily="18" charset="2"/>
              </a:rPr>
              <a:t></a:t>
            </a:r>
            <a:r>
              <a:rPr lang="cs-CZ" altLang="cs-CZ" sz="2800" i="1"/>
              <a:t> = 145,4°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ctrTitle"/>
          </p:nvPr>
        </p:nvSpPr>
        <p:spPr>
          <a:xfrm>
            <a:off x="611188" y="12700"/>
            <a:ext cx="7772400" cy="1082675"/>
          </a:xfrm>
        </p:spPr>
        <p:txBody>
          <a:bodyPr/>
          <a:lstStyle/>
          <a:p>
            <a:r>
              <a:rPr lang="cs-CZ" altLang="cs-CZ" sz="44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Ř e š e n í</a:t>
            </a:r>
          </a:p>
        </p:txBody>
      </p:sp>
      <p:sp>
        <p:nvSpPr>
          <p:cNvPr id="28675" name="Podnadpis 2"/>
          <p:cNvSpPr>
            <a:spLocks noGrp="1"/>
          </p:cNvSpPr>
          <p:nvPr>
            <p:ph type="subTitle" idx="1"/>
          </p:nvPr>
        </p:nvSpPr>
        <p:spPr>
          <a:xfrm>
            <a:off x="1476375" y="3860800"/>
            <a:ext cx="6400800" cy="1752600"/>
          </a:xfrm>
        </p:spPr>
        <p:txBody>
          <a:bodyPr/>
          <a:lstStyle/>
          <a:p>
            <a:r>
              <a:rPr lang="cs-CZ" altLang="cs-CZ" smtClean="0"/>
              <a:t> </a:t>
            </a:r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1258888" y="1250950"/>
            <a:ext cx="777716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graphicFrame>
        <p:nvGraphicFramePr>
          <p:cNvPr id="28677" name="Objekt 5"/>
          <p:cNvGraphicFramePr>
            <a:graphicFrameLocks noChangeAspect="1"/>
          </p:cNvGraphicFramePr>
          <p:nvPr/>
        </p:nvGraphicFramePr>
        <p:xfrm>
          <a:off x="941388" y="1557338"/>
          <a:ext cx="63103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3" imgW="2438400" imgH="203200" progId="Equation.DSMT4">
                  <p:embed/>
                </p:oleObj>
              </mc:Choice>
              <mc:Fallback>
                <p:oleObj name="Equation" r:id="rId3" imgW="2438400" imgH="2032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557338"/>
                        <a:ext cx="63103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élník 9"/>
          <p:cNvSpPr/>
          <p:nvPr/>
        </p:nvSpPr>
        <p:spPr>
          <a:xfrm>
            <a:off x="542925" y="1223963"/>
            <a:ext cx="8120063" cy="4154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graphicFrame>
        <p:nvGraphicFramePr>
          <p:cNvPr id="28679" name="Objekt 3"/>
          <p:cNvGraphicFramePr>
            <a:graphicFrameLocks noChangeAspect="1"/>
          </p:cNvGraphicFramePr>
          <p:nvPr/>
        </p:nvGraphicFramePr>
        <p:xfrm>
          <a:off x="865188" y="2276475"/>
          <a:ext cx="60436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5" imgW="2336800" imgH="203200" progId="Equation.DSMT4">
                  <p:embed/>
                </p:oleObj>
              </mc:Choice>
              <mc:Fallback>
                <p:oleObj name="Equation" r:id="rId5" imgW="2336800" imgH="2032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76475"/>
                        <a:ext cx="60436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kt 10"/>
          <p:cNvGraphicFramePr>
            <a:graphicFrameLocks noChangeAspect="1"/>
          </p:cNvGraphicFramePr>
          <p:nvPr/>
        </p:nvGraphicFramePr>
        <p:xfrm>
          <a:off x="881063" y="2979738"/>
          <a:ext cx="49926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7" imgW="1930400" imgH="203200" progId="Equation.DSMT4">
                  <p:embed/>
                </p:oleObj>
              </mc:Choice>
              <mc:Fallback>
                <p:oleObj name="Equation" r:id="rId7" imgW="1930400" imgH="203200" progId="Equation.DSMT4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2979738"/>
                        <a:ext cx="499268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kt 11"/>
          <p:cNvGraphicFramePr>
            <a:graphicFrameLocks noChangeAspect="1"/>
          </p:cNvGraphicFramePr>
          <p:nvPr/>
        </p:nvGraphicFramePr>
        <p:xfrm>
          <a:off x="822325" y="3716338"/>
          <a:ext cx="4867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9" imgW="1879600" imgH="203200" progId="Equation.DSMT4">
                  <p:embed/>
                </p:oleObj>
              </mc:Choice>
              <mc:Fallback>
                <p:oleObj name="Equation" r:id="rId9" imgW="1879600" imgH="203200" progId="Equation.DSMT4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3716338"/>
                        <a:ext cx="4867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kt 12"/>
          <p:cNvGraphicFramePr>
            <a:graphicFrameLocks noChangeAspect="1"/>
          </p:cNvGraphicFramePr>
          <p:nvPr/>
        </p:nvGraphicFramePr>
        <p:xfrm>
          <a:off x="884238" y="4437063"/>
          <a:ext cx="53594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11" imgW="2133600" imgH="228600" progId="Equation.DSMT4">
                  <p:embed/>
                </p:oleObj>
              </mc:Choice>
              <mc:Fallback>
                <p:oleObj name="Equation" r:id="rId11" imgW="2133600" imgH="228600" progId="Equation.DSMT4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437063"/>
                        <a:ext cx="53594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ublinový popisek se šipkou nahoru 13">
            <a:hlinkClick r:id="rId13" action="ppaction://hlinksldjump"/>
          </p:cNvPr>
          <p:cNvSpPr/>
          <p:nvPr/>
        </p:nvSpPr>
        <p:spPr>
          <a:xfrm>
            <a:off x="4859338" y="5229225"/>
            <a:ext cx="3097212" cy="1295400"/>
          </a:xfrm>
          <a:prstGeom prst="upArrowCallou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>
                <a:solidFill>
                  <a:srgbClr val="0070C0"/>
                </a:solidFill>
              </a:rPr>
              <a:t>Z P Á T K Y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4213" y="404813"/>
            <a:ext cx="81359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Opakování: </a:t>
            </a:r>
            <a:r>
              <a:rPr lang="cs-CZ" sz="32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kružnice - </a:t>
            </a:r>
            <a:r>
              <a:rPr lang="cs-CZ" sz="28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pojmy, definice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08638" y="5038725"/>
            <a:ext cx="2757487" cy="1395413"/>
          </a:xfrm>
          <a:prstGeom prst="rect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Platí: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			d = 2 .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			r = ½ d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90513" y="1374775"/>
            <a:ext cx="5472112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400" b="1" i="1" u="sng">
                <a:solidFill>
                  <a:srgbClr val="FF0000"/>
                </a:solidFill>
              </a:rPr>
              <a:t>Kružnicí</a:t>
            </a:r>
            <a:r>
              <a:rPr lang="cs-CZ" altLang="cs-CZ" sz="2400">
                <a:solidFill>
                  <a:srgbClr val="7030A0"/>
                </a:solidFill>
              </a:rPr>
              <a:t> rozumíme všechny body (množinu bodů) v rovině, které mají od daného pevného bodu (středu) </a:t>
            </a:r>
            <a:r>
              <a:rPr lang="cs-CZ" altLang="cs-CZ" sz="2400" b="1" i="1">
                <a:solidFill>
                  <a:srgbClr val="FF0000"/>
                </a:solidFill>
              </a:rPr>
              <a:t>S</a:t>
            </a:r>
            <a:r>
              <a:rPr lang="cs-CZ" altLang="cs-CZ" sz="2400">
                <a:solidFill>
                  <a:srgbClr val="7030A0"/>
                </a:solidFill>
              </a:rPr>
              <a:t> stejnou vzdálenost.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88" y="4170363"/>
            <a:ext cx="4572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7030A0"/>
                </a:solidFill>
              </a:rPr>
              <a:t>Vzdálenost bodů na kružnici ke středu nazýváme </a:t>
            </a:r>
            <a:r>
              <a:rPr lang="cs-CZ" altLang="cs-CZ" sz="2400">
                <a:solidFill>
                  <a:srgbClr val="FF0000"/>
                </a:solidFill>
              </a:rPr>
              <a:t>poloměr</a:t>
            </a:r>
            <a:r>
              <a:rPr lang="cs-CZ" altLang="cs-CZ" sz="2400">
                <a:solidFill>
                  <a:srgbClr val="7030A0"/>
                </a:solidFill>
              </a:rPr>
              <a:t> kružnice. Poloměr značíme </a:t>
            </a:r>
            <a:r>
              <a:rPr lang="cs-CZ" altLang="cs-CZ" sz="2400" b="1">
                <a:solidFill>
                  <a:srgbClr val="FF0000"/>
                </a:solidFill>
              </a:rPr>
              <a:t>r</a:t>
            </a:r>
            <a:r>
              <a:rPr lang="cs-CZ" altLang="cs-CZ" sz="240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2797175"/>
            <a:ext cx="5014912" cy="1400175"/>
          </a:xfrm>
        </p:spPr>
        <p:txBody>
          <a:bodyPr/>
          <a:lstStyle/>
          <a:p>
            <a:pPr algn="l"/>
            <a:r>
              <a:rPr lang="cs-CZ" altLang="cs-CZ" sz="2400" smtClean="0"/>
              <a:t>Kružnici </a:t>
            </a:r>
            <a:r>
              <a:rPr lang="cs-CZ" altLang="cs-CZ" sz="2400" b="1" i="1" smtClean="0">
                <a:solidFill>
                  <a:srgbClr val="FF0000"/>
                </a:solidFill>
              </a:rPr>
              <a:t>k</a:t>
            </a:r>
            <a:r>
              <a:rPr lang="cs-CZ" altLang="cs-CZ" sz="2400" smtClean="0"/>
              <a:t> se středem </a:t>
            </a:r>
            <a:r>
              <a:rPr lang="cs-CZ" altLang="cs-CZ" sz="2400" b="1" i="1" smtClean="0">
                <a:solidFill>
                  <a:srgbClr val="FF0000"/>
                </a:solidFill>
              </a:rPr>
              <a:t>S</a:t>
            </a:r>
            <a:br>
              <a:rPr lang="cs-CZ" altLang="cs-CZ" sz="2400" b="1" i="1" smtClean="0">
                <a:solidFill>
                  <a:srgbClr val="FF0000"/>
                </a:solidFill>
              </a:rPr>
            </a:br>
            <a:r>
              <a:rPr lang="cs-CZ" altLang="cs-CZ" sz="2400" smtClean="0"/>
              <a:t>a poloměrem </a:t>
            </a:r>
            <a:r>
              <a:rPr lang="cs-CZ" altLang="cs-CZ" sz="2400" b="1" i="1" smtClean="0">
                <a:solidFill>
                  <a:srgbClr val="FF0000"/>
                </a:solidFill>
              </a:rPr>
              <a:t>r</a:t>
            </a:r>
            <a:r>
              <a:rPr lang="cs-CZ" altLang="cs-CZ" sz="2400" b="1" smtClean="0">
                <a:solidFill>
                  <a:srgbClr val="FF0000"/>
                </a:solidFill>
              </a:rPr>
              <a:t> = 4 cm</a:t>
            </a:r>
            <a:r>
              <a:rPr lang="cs-CZ" altLang="cs-CZ" sz="2400" smtClean="0"/>
              <a:t> </a:t>
            </a:r>
            <a:br>
              <a:rPr lang="cs-CZ" altLang="cs-CZ" sz="2400" smtClean="0"/>
            </a:br>
            <a:r>
              <a:rPr lang="cs-CZ" altLang="cs-CZ" sz="2400" smtClean="0"/>
              <a:t>budeme zapisovat: </a:t>
            </a:r>
            <a:r>
              <a:rPr lang="cs-CZ" altLang="cs-CZ" sz="2400" b="1" i="1" smtClean="0">
                <a:solidFill>
                  <a:srgbClr val="FF0000"/>
                </a:solidFill>
              </a:rPr>
              <a:t>k(S,r</a:t>
            </a:r>
            <a:r>
              <a:rPr lang="cs-CZ" altLang="cs-CZ" sz="2400" b="1" smtClean="0">
                <a:solidFill>
                  <a:srgbClr val="FF0000"/>
                </a:solidFill>
              </a:rPr>
              <a:t> = 4 cm)</a:t>
            </a:r>
          </a:p>
        </p:txBody>
      </p:sp>
      <p:grpSp>
        <p:nvGrpSpPr>
          <p:cNvPr id="3" name="Skupina 25"/>
          <p:cNvGrpSpPr>
            <a:grpSpLocks/>
          </p:cNvGrpSpPr>
          <p:nvPr/>
        </p:nvGrpSpPr>
        <p:grpSpPr bwMode="auto">
          <a:xfrm>
            <a:off x="7148513" y="3205163"/>
            <a:ext cx="252412" cy="265112"/>
            <a:chOff x="7148676" y="3205700"/>
            <a:chExt cx="252028" cy="264563"/>
          </a:xfrm>
        </p:grpSpPr>
        <p:sp>
          <p:nvSpPr>
            <p:cNvPr id="5138" name="Line 3"/>
            <p:cNvSpPr>
              <a:spLocks noChangeShapeType="1"/>
            </p:cNvSpPr>
            <p:nvPr/>
          </p:nvSpPr>
          <p:spPr bwMode="auto">
            <a:xfrm>
              <a:off x="7274689" y="3205700"/>
              <a:ext cx="0" cy="264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Line 4"/>
            <p:cNvSpPr>
              <a:spLocks noChangeShapeType="1"/>
            </p:cNvSpPr>
            <p:nvPr/>
          </p:nvSpPr>
          <p:spPr bwMode="auto">
            <a:xfrm flipH="1">
              <a:off x="7148676" y="3337250"/>
              <a:ext cx="2520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377113" y="3081338"/>
            <a:ext cx="455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000" b="1"/>
              <a:t>S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5767388" y="1878013"/>
            <a:ext cx="2951162" cy="30511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342313" y="2078038"/>
            <a:ext cx="30956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i="1"/>
              <a:t>k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H="1" flipV="1">
            <a:off x="6084888" y="2476500"/>
            <a:ext cx="1193800" cy="860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710363" y="2476500"/>
            <a:ext cx="2778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i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7" name="Tlačítko akce: Dopředu nebo Další 26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468313" y="5287963"/>
            <a:ext cx="52943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7030A0"/>
                </a:solidFill>
              </a:rPr>
              <a:t>Vzdálenost dvou bodů na kružnici, jejichž spojnice prochází středem, se nazývá </a:t>
            </a:r>
            <a:r>
              <a:rPr lang="cs-CZ" altLang="cs-CZ" sz="2400">
                <a:solidFill>
                  <a:srgbClr val="FF0000"/>
                </a:solidFill>
              </a:rPr>
              <a:t>průměr</a:t>
            </a:r>
            <a:r>
              <a:rPr lang="cs-CZ" altLang="cs-CZ" sz="2400">
                <a:solidFill>
                  <a:srgbClr val="7030A0"/>
                </a:solidFill>
              </a:rPr>
              <a:t> kružnice. Průměr značíme </a:t>
            </a:r>
            <a:r>
              <a:rPr lang="cs-CZ" altLang="cs-CZ" sz="2400">
                <a:solidFill>
                  <a:srgbClr val="FF0000"/>
                </a:solidFill>
              </a:rPr>
              <a:t>d</a:t>
            </a:r>
            <a:r>
              <a:rPr lang="cs-CZ" altLang="cs-CZ" sz="2400">
                <a:solidFill>
                  <a:srgbClr val="7030A0"/>
                </a:solidFill>
              </a:rPr>
              <a:t>.</a:t>
            </a:r>
            <a:endParaRPr lang="cs-CZ" altLang="cs-CZ" sz="2400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V="1">
            <a:off x="6578600" y="2078038"/>
            <a:ext cx="1325563" cy="264477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7553325" y="2562225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1" name="Tlačítko akce: Domů 40">
            <a:hlinkClick r:id="rId2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2" grpId="0"/>
      <p:bldP spid="14" grpId="0"/>
      <p:bldP spid="16" grpId="0"/>
      <p:bldP spid="21" grpId="0"/>
      <p:bldP spid="22" grpId="0" animBg="1"/>
      <p:bldP spid="23" grpId="0"/>
      <p:bldP spid="24" grpId="0" animBg="1"/>
      <p:bldP spid="25" grpId="0"/>
      <p:bldP spid="27" grpId="0" animBg="1"/>
      <p:bldP spid="36" grpId="0"/>
      <p:bldP spid="37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5767388" y="1878013"/>
            <a:ext cx="2951162" cy="3051175"/>
          </a:xfrm>
          <a:prstGeom prst="ellipse">
            <a:avLst/>
          </a:prstGeom>
          <a:solidFill>
            <a:srgbClr val="0066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TextovéPole 1"/>
          <p:cNvSpPr txBox="1"/>
          <p:nvPr/>
        </p:nvSpPr>
        <p:spPr>
          <a:xfrm>
            <a:off x="684213" y="404813"/>
            <a:ext cx="81359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Opakování: </a:t>
            </a:r>
            <a:r>
              <a:rPr lang="cs-CZ" sz="36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kruh - </a:t>
            </a:r>
            <a:r>
              <a:rPr lang="cs-CZ" sz="28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pojmy, definice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08638" y="5038725"/>
            <a:ext cx="2757487" cy="1395413"/>
          </a:xfrm>
          <a:prstGeom prst="rect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Platí: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			d = 2 .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			r = ½ d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90513" y="1374775"/>
            <a:ext cx="54721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400" b="1" i="1" u="sng">
                <a:solidFill>
                  <a:srgbClr val="FF0000"/>
                </a:solidFill>
              </a:rPr>
              <a:t>Kruhem</a:t>
            </a:r>
            <a:r>
              <a:rPr lang="cs-CZ" altLang="cs-CZ" sz="2400">
                <a:solidFill>
                  <a:srgbClr val="7030A0"/>
                </a:solidFill>
              </a:rPr>
              <a:t> rozumíme část roviny, která je omezená kružnicí.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88" y="4170363"/>
            <a:ext cx="4572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7030A0"/>
                </a:solidFill>
              </a:rPr>
              <a:t>Vzdálenost bodů na kruhu ke středu nazýváme </a:t>
            </a:r>
            <a:r>
              <a:rPr lang="cs-CZ" altLang="cs-CZ" sz="2400">
                <a:solidFill>
                  <a:srgbClr val="FF0000"/>
                </a:solidFill>
              </a:rPr>
              <a:t>poloměr</a:t>
            </a:r>
            <a:r>
              <a:rPr lang="cs-CZ" altLang="cs-CZ" sz="2400">
                <a:solidFill>
                  <a:srgbClr val="7030A0"/>
                </a:solidFill>
              </a:rPr>
              <a:t> kruhu. Poloměr značíme </a:t>
            </a:r>
            <a:r>
              <a:rPr lang="cs-CZ" altLang="cs-CZ" sz="2400" b="1">
                <a:solidFill>
                  <a:srgbClr val="FF0000"/>
                </a:solidFill>
              </a:rPr>
              <a:t>r</a:t>
            </a:r>
            <a:r>
              <a:rPr lang="cs-CZ" altLang="cs-CZ" sz="240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2451100"/>
            <a:ext cx="5013325" cy="1400175"/>
          </a:xfrm>
        </p:spPr>
        <p:txBody>
          <a:bodyPr/>
          <a:lstStyle/>
          <a:p>
            <a:pPr algn="l"/>
            <a:r>
              <a:rPr lang="cs-CZ" altLang="cs-CZ" sz="2400" smtClean="0"/>
              <a:t>Kruh </a:t>
            </a:r>
            <a:r>
              <a:rPr lang="cs-CZ" altLang="cs-CZ" sz="2400" b="1" i="1" smtClean="0">
                <a:solidFill>
                  <a:srgbClr val="FF0000"/>
                </a:solidFill>
              </a:rPr>
              <a:t>k</a:t>
            </a:r>
            <a:r>
              <a:rPr lang="cs-CZ" altLang="cs-CZ" sz="2400" smtClean="0"/>
              <a:t> se středem </a:t>
            </a:r>
            <a:r>
              <a:rPr lang="cs-CZ" altLang="cs-CZ" sz="2400" b="1" i="1" smtClean="0">
                <a:solidFill>
                  <a:srgbClr val="FF0000"/>
                </a:solidFill>
              </a:rPr>
              <a:t>S</a:t>
            </a:r>
            <a:br>
              <a:rPr lang="cs-CZ" altLang="cs-CZ" sz="2400" b="1" i="1" smtClean="0">
                <a:solidFill>
                  <a:srgbClr val="FF0000"/>
                </a:solidFill>
              </a:rPr>
            </a:br>
            <a:r>
              <a:rPr lang="cs-CZ" altLang="cs-CZ" sz="2400" smtClean="0"/>
              <a:t>a poloměrem </a:t>
            </a:r>
            <a:r>
              <a:rPr lang="cs-CZ" altLang="cs-CZ" sz="2400" b="1" i="1" smtClean="0">
                <a:solidFill>
                  <a:srgbClr val="FF0000"/>
                </a:solidFill>
              </a:rPr>
              <a:t>r</a:t>
            </a:r>
            <a:r>
              <a:rPr lang="cs-CZ" altLang="cs-CZ" sz="2400" b="1" smtClean="0">
                <a:solidFill>
                  <a:srgbClr val="FF0000"/>
                </a:solidFill>
              </a:rPr>
              <a:t> = 4 cm</a:t>
            </a:r>
            <a:r>
              <a:rPr lang="cs-CZ" altLang="cs-CZ" sz="2400" smtClean="0"/>
              <a:t> </a:t>
            </a:r>
            <a:br>
              <a:rPr lang="cs-CZ" altLang="cs-CZ" sz="2400" smtClean="0"/>
            </a:br>
            <a:r>
              <a:rPr lang="cs-CZ" altLang="cs-CZ" sz="2400" smtClean="0"/>
              <a:t>budeme zapisovat: </a:t>
            </a:r>
            <a:r>
              <a:rPr lang="cs-CZ" altLang="cs-CZ" sz="2400" b="1" i="1" smtClean="0">
                <a:solidFill>
                  <a:srgbClr val="FF0000"/>
                </a:solidFill>
              </a:rPr>
              <a:t>K(S,r</a:t>
            </a:r>
            <a:r>
              <a:rPr lang="cs-CZ" altLang="cs-CZ" sz="2400" b="1" smtClean="0">
                <a:solidFill>
                  <a:srgbClr val="FF0000"/>
                </a:solidFill>
              </a:rPr>
              <a:t> = 4 cm)</a:t>
            </a:r>
          </a:p>
        </p:txBody>
      </p:sp>
      <p:grpSp>
        <p:nvGrpSpPr>
          <p:cNvPr id="3" name="Skupina 25"/>
          <p:cNvGrpSpPr>
            <a:grpSpLocks/>
          </p:cNvGrpSpPr>
          <p:nvPr/>
        </p:nvGrpSpPr>
        <p:grpSpPr bwMode="auto">
          <a:xfrm>
            <a:off x="7148513" y="3205163"/>
            <a:ext cx="252412" cy="265112"/>
            <a:chOff x="7148676" y="3205700"/>
            <a:chExt cx="252028" cy="264563"/>
          </a:xfrm>
        </p:grpSpPr>
        <p:sp>
          <p:nvSpPr>
            <p:cNvPr id="6163" name="Line 3"/>
            <p:cNvSpPr>
              <a:spLocks noChangeShapeType="1"/>
            </p:cNvSpPr>
            <p:nvPr/>
          </p:nvSpPr>
          <p:spPr bwMode="auto">
            <a:xfrm>
              <a:off x="7274689" y="3205700"/>
              <a:ext cx="0" cy="264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4" name="Line 4"/>
            <p:cNvSpPr>
              <a:spLocks noChangeShapeType="1"/>
            </p:cNvSpPr>
            <p:nvPr/>
          </p:nvSpPr>
          <p:spPr bwMode="auto">
            <a:xfrm flipH="1">
              <a:off x="7148676" y="3337250"/>
              <a:ext cx="2520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377113" y="3081338"/>
            <a:ext cx="455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000" b="1"/>
              <a:t>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342313" y="207803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i="1"/>
              <a:t>K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H="1" flipV="1">
            <a:off x="6084888" y="2476500"/>
            <a:ext cx="1193800" cy="860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710363" y="2476500"/>
            <a:ext cx="2778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i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7" name="Tlačítko akce: Dopředu nebo Další 26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6" name="Obdélník 35"/>
          <p:cNvSpPr>
            <a:spLocks noChangeArrowheads="1"/>
          </p:cNvSpPr>
          <p:nvPr/>
        </p:nvSpPr>
        <p:spPr bwMode="auto">
          <a:xfrm>
            <a:off x="542925" y="5265738"/>
            <a:ext cx="52943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7030A0"/>
                </a:solidFill>
              </a:rPr>
              <a:t>Vzdálenost dvou bodů na kruhu, jejichž spojnice prochází středem se nazývá </a:t>
            </a:r>
            <a:r>
              <a:rPr lang="cs-CZ" altLang="cs-CZ" sz="2400">
                <a:solidFill>
                  <a:srgbClr val="FF0000"/>
                </a:solidFill>
              </a:rPr>
              <a:t>průměr</a:t>
            </a:r>
            <a:r>
              <a:rPr lang="cs-CZ" altLang="cs-CZ" sz="2400">
                <a:solidFill>
                  <a:srgbClr val="7030A0"/>
                </a:solidFill>
              </a:rPr>
              <a:t> kruhu. Průměr značíme </a:t>
            </a:r>
            <a:r>
              <a:rPr lang="cs-CZ" altLang="cs-CZ" sz="2400">
                <a:solidFill>
                  <a:srgbClr val="FF0000"/>
                </a:solidFill>
              </a:rPr>
              <a:t>d</a:t>
            </a:r>
            <a:r>
              <a:rPr lang="cs-CZ" altLang="cs-CZ" sz="2400">
                <a:solidFill>
                  <a:srgbClr val="7030A0"/>
                </a:solidFill>
              </a:rPr>
              <a:t>.</a:t>
            </a:r>
            <a:endParaRPr lang="cs-CZ" altLang="cs-CZ" sz="2400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V="1">
            <a:off x="6578600" y="2078038"/>
            <a:ext cx="1325563" cy="264477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7553325" y="2562225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1" name="Tlačítko akce: Domů 40">
            <a:hlinkClick r:id="rId2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8" name="Tlačítko akce: Zpět nebo Předchozí 27">
            <a:hlinkClick r:id="" action="ppaction://hlinkshowjump?jump=previousslide" highlightClick="1"/>
          </p:cNvPr>
          <p:cNvSpPr/>
          <p:nvPr/>
        </p:nvSpPr>
        <p:spPr>
          <a:xfrm>
            <a:off x="38100" y="6465888"/>
            <a:ext cx="504825" cy="331787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/>
      <p:bldP spid="7" grpId="0" animBg="1"/>
      <p:bldP spid="12" grpId="0"/>
      <p:bldP spid="14" grpId="0"/>
      <p:bldP spid="16" grpId="0"/>
      <p:bldP spid="21" grpId="0"/>
      <p:bldP spid="23" grpId="0"/>
      <p:bldP spid="24" grpId="0" animBg="1"/>
      <p:bldP spid="25" grpId="0"/>
      <p:bldP spid="27" grpId="0" animBg="1"/>
      <p:bldP spid="36" grpId="0"/>
      <p:bldP spid="37" grpId="0" animBg="1"/>
      <p:bldP spid="39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2293" name="Obdélník 6"/>
          <p:cNvSpPr>
            <a:spLocks noChangeArrowheads="1"/>
          </p:cNvSpPr>
          <p:nvPr/>
        </p:nvSpPr>
        <p:spPr bwMode="auto">
          <a:xfrm>
            <a:off x="684213" y="2506663"/>
            <a:ext cx="7669212" cy="1570037"/>
          </a:xfrm>
          <a:prstGeom prst="rect">
            <a:avLst/>
          </a:prstGeom>
          <a:noFill/>
          <a:ln w="25400">
            <a:solidFill>
              <a:srgbClr val="0C78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000" b="1">
                <a:solidFill>
                  <a:srgbClr val="FF0000"/>
                </a:solidFill>
                <a:sym typeface="Symbol" panose="05050102010706020507" pitchFamily="18" charset="2"/>
              </a:rPr>
              <a:t>Ludolfovo číslo </a:t>
            </a:r>
            <a:r>
              <a:rPr lang="cs-CZ" altLang="cs-CZ" sz="2800" b="1">
                <a:solidFill>
                  <a:srgbClr val="FF0000"/>
                </a:solidFill>
              </a:rPr>
              <a:t> – matematická konstanta udávající poměr obvodu kruhu k jeho průměru.</a:t>
            </a:r>
            <a:endParaRPr lang="cs-CZ" altLang="cs-CZ" sz="2800"/>
          </a:p>
        </p:txBody>
      </p:sp>
      <p:sp>
        <p:nvSpPr>
          <p:cNvPr id="8" name="Obdélník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28100" y="5315540"/>
            <a:ext cx="5282986" cy="801758"/>
          </a:xfrm>
          <a:prstGeom prst="rect">
            <a:avLst/>
          </a:prstGeom>
          <a:blipFill rotWithShape="0">
            <a:blip r:embed="rId2" cstate="print"/>
            <a:stretch>
              <a:fillRect l="-4037" t="-13740" b="-20611"/>
            </a:stretch>
          </a:blipFill>
        </p:spPr>
        <p:txBody>
          <a:bodyPr/>
          <a:lstStyle/>
          <a:p>
            <a:pPr>
              <a:defRPr/>
            </a:pPr>
            <a:r>
              <a:rPr lang="cs-CZ" dirty="0">
                <a:noFill/>
              </a:rPr>
              <a:t> </a:t>
            </a:r>
          </a:p>
        </p:txBody>
      </p:sp>
      <p:sp>
        <p:nvSpPr>
          <p:cNvPr id="12295" name="Nadpis 1"/>
          <p:cNvSpPr>
            <a:spLocks noGrp="1"/>
          </p:cNvSpPr>
          <p:nvPr>
            <p:ph type="title"/>
          </p:nvPr>
        </p:nvSpPr>
        <p:spPr>
          <a:xfrm>
            <a:off x="684213" y="73025"/>
            <a:ext cx="6034087" cy="762000"/>
          </a:xfrm>
        </p:spPr>
        <p:txBody>
          <a:bodyPr/>
          <a:lstStyle/>
          <a:p>
            <a:pPr algn="l"/>
            <a:r>
              <a:rPr lang="cs-CZ" altLang="cs-CZ" sz="36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1. Opakování: </a:t>
            </a:r>
            <a:r>
              <a:rPr lang="cs-CZ" altLang="cs-CZ" sz="36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Číslo </a:t>
            </a:r>
            <a:r>
              <a:rPr lang="cs-CZ" altLang="cs-CZ" b="1" i="1" u="sng" smtClean="0">
                <a:solidFill>
                  <a:srgbClr val="0070C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36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 (pí)</a:t>
            </a:r>
          </a:p>
        </p:txBody>
      </p:sp>
      <p:sp>
        <p:nvSpPr>
          <p:cNvPr id="9" name="Tlačítko akce: Domů 8">
            <a:hlinkClick r:id="rId3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15900" y="1281113"/>
            <a:ext cx="8696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Poměr délky kružnice a jejího průměru je pro všechny kružnice stejný (roven číslu </a:t>
            </a:r>
            <a:r>
              <a:rPr lang="cs-CZ" altLang="cs-CZ" sz="2400">
                <a:sym typeface="Symbol" panose="05050102010706020507" pitchFamily="18" charset="2"/>
              </a:rPr>
              <a:t>)</a:t>
            </a:r>
            <a:r>
              <a:rPr lang="cs-CZ" altLang="cs-CZ" sz="2400"/>
              <a:t>.</a:t>
            </a:r>
          </a:p>
        </p:txBody>
      </p:sp>
      <p:pic>
        <p:nvPicPr>
          <p:cNvPr id="11" name="Picture 6" descr="Ludolf_van_Ceulen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2550" y="4181475"/>
            <a:ext cx="1957388" cy="238125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293" grpId="0" animBg="1"/>
      <p:bldP spid="1229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288" y="125413"/>
            <a:ext cx="8748712" cy="879475"/>
          </a:xfrm>
        </p:spPr>
        <p:txBody>
          <a:bodyPr/>
          <a:lstStyle/>
          <a:p>
            <a:r>
              <a:rPr lang="cs-CZ" altLang="cs-CZ" sz="36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1. Opakování: </a:t>
            </a:r>
            <a:r>
              <a:rPr lang="cs-CZ" altLang="cs-CZ" sz="28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Délka kružnice a obvod kruhu</a:t>
            </a:r>
          </a:p>
        </p:txBody>
      </p:sp>
      <p:grpSp>
        <p:nvGrpSpPr>
          <p:cNvPr id="3" name="Skupina 2"/>
          <p:cNvGrpSpPr>
            <a:grpSpLocks/>
          </p:cNvGrpSpPr>
          <p:nvPr/>
        </p:nvGrpSpPr>
        <p:grpSpPr bwMode="auto">
          <a:xfrm>
            <a:off x="215900" y="2363788"/>
            <a:ext cx="2771775" cy="2433637"/>
            <a:chOff x="215516" y="2363159"/>
            <a:chExt cx="2772308" cy="2433993"/>
          </a:xfrm>
        </p:grpSpPr>
        <p:sp>
          <p:nvSpPr>
            <p:cNvPr id="5" name="Ovál 4"/>
            <p:cNvSpPr/>
            <p:nvPr/>
          </p:nvSpPr>
          <p:spPr>
            <a:xfrm>
              <a:off x="510848" y="2564800"/>
              <a:ext cx="2232454" cy="223235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cxnSp>
          <p:nvCxnSpPr>
            <p:cNvPr id="6" name="Přímá spojnice 5"/>
            <p:cNvCxnSpPr/>
            <p:nvPr/>
          </p:nvCxnSpPr>
          <p:spPr>
            <a:xfrm flipH="1">
              <a:off x="1635014" y="2709285"/>
              <a:ext cx="543029" cy="9764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>
              <a:stCxn id="5" idx="2"/>
              <a:endCxn id="5" idx="6"/>
            </p:cNvCxnSpPr>
            <p:nvPr/>
          </p:nvCxnSpPr>
          <p:spPr>
            <a:xfrm>
              <a:off x="510848" y="3680977"/>
              <a:ext cx="2232454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9" name="TextovéPole 7"/>
            <p:cNvSpPr txBox="1">
              <a:spLocks noChangeArrowheads="1"/>
            </p:cNvSpPr>
            <p:nvPr/>
          </p:nvSpPr>
          <p:spPr bwMode="auto">
            <a:xfrm>
              <a:off x="2033386" y="361872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B050"/>
                  </a:solidFill>
                </a:rPr>
                <a:t>d</a:t>
              </a:r>
            </a:p>
          </p:txBody>
        </p:sp>
        <p:sp>
          <p:nvSpPr>
            <p:cNvPr id="8210" name="TextovéPole 8"/>
            <p:cNvSpPr txBox="1">
              <a:spLocks noChangeArrowheads="1"/>
            </p:cNvSpPr>
            <p:nvPr/>
          </p:nvSpPr>
          <p:spPr bwMode="auto">
            <a:xfrm>
              <a:off x="2699792" y="3284984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B</a:t>
              </a:r>
            </a:p>
          </p:txBody>
        </p:sp>
        <p:grpSp>
          <p:nvGrpSpPr>
            <p:cNvPr id="8211" name="Skupina 9"/>
            <p:cNvGrpSpPr>
              <a:grpSpLocks/>
            </p:cNvGrpSpPr>
            <p:nvPr/>
          </p:nvGrpSpPr>
          <p:grpSpPr bwMode="auto">
            <a:xfrm rot="-1599249">
              <a:off x="1550744" y="3557336"/>
              <a:ext cx="216024" cy="256674"/>
              <a:chOff x="4614730" y="2348880"/>
              <a:chExt cx="216024" cy="256674"/>
            </a:xfrm>
          </p:grpSpPr>
          <p:cxnSp>
            <p:nvCxnSpPr>
              <p:cNvPr id="11" name="Přímá spojnice 10"/>
              <p:cNvCxnSpPr/>
              <p:nvPr/>
            </p:nvCxnSpPr>
            <p:spPr>
              <a:xfrm>
                <a:off x="4715684" y="2345143"/>
                <a:ext cx="0" cy="2572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4614809" y="2477311"/>
                <a:ext cx="21594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12" name="TextovéPole 12"/>
            <p:cNvSpPr txBox="1">
              <a:spLocks noChangeArrowheads="1"/>
            </p:cNvSpPr>
            <p:nvPr/>
          </p:nvSpPr>
          <p:spPr bwMode="auto">
            <a:xfrm>
              <a:off x="1436714" y="3803390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S</a:t>
              </a:r>
            </a:p>
          </p:txBody>
        </p:sp>
        <p:sp>
          <p:nvSpPr>
            <p:cNvPr id="8213" name="TextovéPole 13"/>
            <p:cNvSpPr txBox="1">
              <a:spLocks noChangeArrowheads="1"/>
            </p:cNvSpPr>
            <p:nvPr/>
          </p:nvSpPr>
          <p:spPr bwMode="auto">
            <a:xfrm>
              <a:off x="1771238" y="2754077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8214" name="TextovéPole 14"/>
            <p:cNvSpPr txBox="1">
              <a:spLocks noChangeArrowheads="1"/>
            </p:cNvSpPr>
            <p:nvPr/>
          </p:nvSpPr>
          <p:spPr bwMode="auto">
            <a:xfrm>
              <a:off x="2522176" y="4374127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k</a:t>
              </a:r>
            </a:p>
          </p:txBody>
        </p:sp>
        <p:sp>
          <p:nvSpPr>
            <p:cNvPr id="8215" name="TextovéPole 15"/>
            <p:cNvSpPr txBox="1">
              <a:spLocks noChangeArrowheads="1"/>
            </p:cNvSpPr>
            <p:nvPr/>
          </p:nvSpPr>
          <p:spPr bwMode="auto">
            <a:xfrm>
              <a:off x="2195736" y="2363159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C</a:t>
              </a:r>
            </a:p>
          </p:txBody>
        </p:sp>
        <p:cxnSp>
          <p:nvCxnSpPr>
            <p:cNvPr id="17" name="Přímá spojnice 16"/>
            <p:cNvCxnSpPr/>
            <p:nvPr/>
          </p:nvCxnSpPr>
          <p:spPr>
            <a:xfrm>
              <a:off x="394938" y="3679389"/>
              <a:ext cx="2159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2665500" y="3671450"/>
              <a:ext cx="2159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2136760" y="2594968"/>
              <a:ext cx="117498" cy="228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9" name="TextovéPole 19"/>
            <p:cNvSpPr txBox="1">
              <a:spLocks noChangeArrowheads="1"/>
            </p:cNvSpPr>
            <p:nvPr/>
          </p:nvSpPr>
          <p:spPr bwMode="auto">
            <a:xfrm>
              <a:off x="215516" y="3356992"/>
              <a:ext cx="2880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800"/>
                <a:t>A</a:t>
              </a:r>
            </a:p>
          </p:txBody>
        </p:sp>
      </p:grp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6188075" y="3709988"/>
            <a:ext cx="1968500" cy="6461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600">
                <a:solidFill>
                  <a:srgbClr val="FF0000"/>
                </a:solidFill>
              </a:rPr>
              <a:t>o = </a:t>
            </a:r>
            <a:r>
              <a:rPr lang="cs-CZ" altLang="cs-CZ" sz="3600" b="1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3600">
                <a:solidFill>
                  <a:srgbClr val="FF0000"/>
                </a:solidFill>
              </a:rPr>
              <a:t> </a:t>
            </a:r>
            <a:r>
              <a:rPr lang="el-GR" altLang="cs-CZ" sz="3600">
                <a:solidFill>
                  <a:srgbClr val="FF0000"/>
                </a:solidFill>
              </a:rPr>
              <a:t>·</a:t>
            </a:r>
            <a:r>
              <a:rPr lang="cs-CZ" altLang="cs-CZ" sz="3600">
                <a:solidFill>
                  <a:srgbClr val="FF0000"/>
                </a:solidFill>
              </a:rPr>
              <a:t> d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5867400" y="4624388"/>
            <a:ext cx="2608263" cy="6461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600">
                <a:solidFill>
                  <a:srgbClr val="FF0000"/>
                </a:solidFill>
              </a:rPr>
              <a:t>o = 2</a:t>
            </a:r>
            <a:r>
              <a:rPr lang="el-GR" altLang="cs-CZ" sz="3600">
                <a:solidFill>
                  <a:srgbClr val="FF0000"/>
                </a:solidFill>
              </a:rPr>
              <a:t> · </a:t>
            </a:r>
            <a:r>
              <a:rPr lang="cs-CZ" altLang="cs-CZ" sz="3600" b="1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3600">
                <a:solidFill>
                  <a:srgbClr val="FF0000"/>
                </a:solidFill>
              </a:rPr>
              <a:t> </a:t>
            </a:r>
            <a:r>
              <a:rPr lang="el-GR" altLang="cs-CZ" sz="3600">
                <a:solidFill>
                  <a:srgbClr val="FF0000"/>
                </a:solidFill>
              </a:rPr>
              <a:t>·</a:t>
            </a:r>
            <a:r>
              <a:rPr lang="cs-CZ" altLang="cs-CZ" sz="3600">
                <a:solidFill>
                  <a:srgbClr val="FF0000"/>
                </a:solidFill>
              </a:rPr>
              <a:t> r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1771650" y="5741988"/>
            <a:ext cx="607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FF0000"/>
                </a:solidFill>
              </a:rPr>
              <a:t>K výpočtům používáme </a:t>
            </a:r>
            <a:r>
              <a:rPr lang="cs-CZ" altLang="cs-CZ" sz="3600" b="1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cs-CZ" altLang="cs-CZ">
                <a:solidFill>
                  <a:srgbClr val="FF0000"/>
                </a:solidFill>
              </a:rPr>
              <a:t> = 3,14</a:t>
            </a:r>
            <a:endParaRPr lang="cs-CZ" altLang="cs-CZ"/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6399213" y="2906713"/>
            <a:ext cx="1546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600">
                <a:solidFill>
                  <a:srgbClr val="00B050"/>
                </a:solidFill>
              </a:rPr>
              <a:t>Vzorce: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196850" y="1146175"/>
            <a:ext cx="8696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</a:rPr>
              <a:t>Poměr délky kružnice a jejího průměru je pro všechny kružnice stejný (roven číslu </a:t>
            </a:r>
            <a:r>
              <a:rPr lang="cs-CZ" altLang="cs-CZ" sz="3600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280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cs-CZ" altLang="cs-CZ" sz="28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TextovéPole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76221" y="2451358"/>
            <a:ext cx="1399550" cy="833626"/>
          </a:xfrm>
          <a:prstGeom prst="rect">
            <a:avLst/>
          </a:prstGeom>
          <a:blipFill rotWithShape="0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 dirty="0">
                <a:noFill/>
              </a:rPr>
              <a:t> </a:t>
            </a:r>
          </a:p>
        </p:txBody>
      </p:sp>
      <p:sp>
        <p:nvSpPr>
          <p:cNvPr id="31" name="TextovéPole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60590" y="3295558"/>
            <a:ext cx="2030812" cy="646331"/>
          </a:xfrm>
          <a:prstGeom prst="rect">
            <a:avLst/>
          </a:prstGeom>
          <a:blipFill rotWithShape="0"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 dirty="0">
                <a:noFill/>
              </a:rPr>
              <a:t> </a:t>
            </a:r>
          </a:p>
        </p:txBody>
      </p:sp>
      <p:sp>
        <p:nvSpPr>
          <p:cNvPr id="32" name="Tlačítko akce: Zpět nebo Předchozí 31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3" name="Tlačítko akce: Dopředu nebo Další 32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4" name="Tlačítko akce: Domů 33">
            <a:hlinkClick r:id="rId4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2" grpId="0" animBg="1"/>
      <p:bldP spid="23" grpId="0"/>
      <p:bldP spid="29" grpId="0"/>
      <p:bldP spid="30" grpId="0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0375" y="887413"/>
            <a:ext cx="781367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Obsah kruhu vypočítáme, když druhou mocninu jeho poloměru vynásobíme číslem </a:t>
            </a:r>
            <a:r>
              <a:rPr lang="cs-CZ" altLang="cs-CZ" sz="2400" b="1" i="1" dirty="0">
                <a:sym typeface="Symbol" panose="05050102010706020507" pitchFamily="18" charset="2"/>
              </a:rPr>
              <a:t></a:t>
            </a:r>
            <a:r>
              <a:rPr lang="cs-CZ" sz="2400" dirty="0">
                <a:latin typeface="+mn-lt"/>
                <a:cs typeface="Times New Roman" pitchFamily="18" charset="0"/>
              </a:rPr>
              <a:t>.</a:t>
            </a:r>
          </a:p>
        </p:txBody>
      </p:sp>
      <p:pic>
        <p:nvPicPr>
          <p:cNvPr id="20485" name="Picture 5" descr="http://jmi.czweb.org/nove/data/13_html_b3a205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3630613"/>
            <a:ext cx="6905625" cy="2781300"/>
          </a:xfrm>
          <a:prstGeom prst="rect">
            <a:avLst/>
          </a:prstGeom>
          <a:noFill/>
          <a:ln w="101600" cmpd="thickThin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386013" y="2414588"/>
            <a:ext cx="2843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S vědomím, že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92725" y="2027238"/>
            <a:ext cx="2757488" cy="1395412"/>
          </a:xfrm>
          <a:prstGeom prst="rect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/>
          <a:lstStyle>
            <a:lvl1pPr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platí: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			d = 2 .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rgbClr val="DC2300"/>
                </a:solidFill>
                <a:latin typeface="Comic Sans MS" panose="030F0702030302020204" pitchFamily="66" charset="0"/>
              </a:rPr>
              <a:t>			r = ½ d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31800" y="3884613"/>
            <a:ext cx="1763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pak :</a:t>
            </a:r>
          </a:p>
        </p:txBody>
      </p:sp>
      <p:sp>
        <p:nvSpPr>
          <p:cNvPr id="10" name="Tlačítko akce: Domů 9">
            <a:hlinkClick r:id="rId3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522288" y="104775"/>
            <a:ext cx="6570662" cy="879475"/>
          </a:xfrm>
        </p:spPr>
        <p:txBody>
          <a:bodyPr/>
          <a:lstStyle/>
          <a:p>
            <a:pPr algn="l"/>
            <a:r>
              <a:rPr lang="cs-CZ" altLang="cs-CZ" sz="3600" b="1" i="1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1. Opakování: </a:t>
            </a:r>
            <a:r>
              <a:rPr lang="cs-CZ" altLang="cs-CZ" sz="3600" b="1" i="1" u="sng" smtClean="0">
                <a:solidFill>
                  <a:srgbClr val="0070C0"/>
                </a:solidFill>
                <a:latin typeface="Comic Sans MS" panose="030F0702030302020204" pitchFamily="66" charset="0"/>
              </a:rPr>
              <a:t>Obsah kruhu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/>
      <p:bldP spid="5" grpId="0"/>
      <p:bldP spid="8" grpId="0" animBg="1"/>
      <p:bldP spid="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84213" y="155575"/>
            <a:ext cx="4464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b="1" i="1" u="sng">
                <a:solidFill>
                  <a:srgbClr val="FF0000"/>
                </a:solidFill>
                <a:latin typeface="Comic Sans MS" panose="030F0702030302020204" pitchFamily="66" charset="0"/>
              </a:rPr>
              <a:t>2.Kruhový oblouk</a:t>
            </a:r>
          </a:p>
        </p:txBody>
      </p:sp>
      <p:sp>
        <p:nvSpPr>
          <p:cNvPr id="20" name="Tlačítko akce: Zpět nebo Předchozí 19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1" name="Tlačítko akce: Dopředu nebo Další 20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2" name="Tlačítko akce: Domů 21">
            <a:hlinkClick r:id="rId3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46" name="Content Placeholder 2"/>
          <p:cNvSpPr txBox="1">
            <a:spLocks/>
          </p:cNvSpPr>
          <p:nvPr/>
        </p:nvSpPr>
        <p:spPr bwMode="auto">
          <a:xfrm>
            <a:off x="4244975" y="2536825"/>
            <a:ext cx="46116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sk-SK" altLang="cs-CZ" sz="2400"/>
              <a:t>Body </a:t>
            </a:r>
            <a:r>
              <a:rPr lang="sk-SK" altLang="cs-CZ" sz="2400" b="1" i="1" u="sng"/>
              <a:t>A</a:t>
            </a:r>
            <a:r>
              <a:rPr lang="sk-SK" altLang="cs-CZ" sz="2400"/>
              <a:t>, </a:t>
            </a:r>
            <a:r>
              <a:rPr lang="sk-SK" altLang="cs-CZ" sz="2400" b="1" i="1" u="sng"/>
              <a:t>B</a:t>
            </a:r>
            <a:r>
              <a:rPr lang="sk-SK" altLang="cs-CZ" sz="2400"/>
              <a:t> dělí kružnici na dvě</a:t>
            </a:r>
          </a:p>
          <a:p>
            <a:pPr algn="ctr">
              <a:buFontTx/>
              <a:buNone/>
            </a:pPr>
            <a:r>
              <a:rPr lang="sk-SK" altLang="cs-CZ" sz="2400"/>
              <a:t>části, které nazývame</a:t>
            </a:r>
          </a:p>
          <a:p>
            <a:pPr algn="ctr">
              <a:buFontTx/>
              <a:buNone/>
            </a:pPr>
            <a:r>
              <a:rPr lang="sk-SK" altLang="cs-CZ" sz="2400"/>
              <a:t> </a:t>
            </a:r>
            <a:r>
              <a:rPr lang="sk-SK" altLang="cs-CZ" sz="2800" b="1" i="1">
                <a:solidFill>
                  <a:srgbClr val="0070C0"/>
                </a:solidFill>
              </a:rPr>
              <a:t>kruhové oblouky</a:t>
            </a:r>
            <a:r>
              <a:rPr lang="sk-SK" altLang="cs-CZ" sz="2400"/>
              <a:t>.</a:t>
            </a:r>
          </a:p>
          <a:p>
            <a:pPr algn="ctr">
              <a:buFontTx/>
              <a:buNone/>
            </a:pPr>
            <a:endParaRPr lang="sk-SK" altLang="cs-CZ" b="1">
              <a:solidFill>
                <a:srgbClr val="C00000"/>
              </a:solidFill>
            </a:endParaRPr>
          </a:p>
        </p:txBody>
      </p:sp>
      <p:sp>
        <p:nvSpPr>
          <p:cNvPr id="10247" name="TextovéPole 7"/>
          <p:cNvSpPr txBox="1">
            <a:spLocks noChangeArrowheads="1"/>
          </p:cNvSpPr>
          <p:nvPr/>
        </p:nvSpPr>
        <p:spPr bwMode="auto">
          <a:xfrm>
            <a:off x="484188" y="901700"/>
            <a:ext cx="8388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Je dána kružnice </a:t>
            </a:r>
            <a:r>
              <a:rPr lang="cs-CZ" altLang="cs-CZ" sz="2400" b="1" i="1" u="sng"/>
              <a:t>k</a:t>
            </a:r>
            <a:r>
              <a:rPr lang="cs-CZ" altLang="cs-CZ" sz="2400"/>
              <a:t> se středem </a:t>
            </a:r>
            <a:r>
              <a:rPr lang="cs-CZ" altLang="cs-CZ" sz="2400" b="1" i="1" u="sng"/>
              <a:t>S</a:t>
            </a:r>
            <a:r>
              <a:rPr lang="cs-CZ" altLang="cs-CZ" sz="2400" i="1"/>
              <a:t>. </a:t>
            </a:r>
            <a:r>
              <a:rPr lang="cs-CZ" altLang="cs-CZ" sz="2400"/>
              <a:t>Sestrojíme </a:t>
            </a:r>
            <a:r>
              <a:rPr lang="cs-CZ" altLang="cs-CZ" sz="2400" b="1" i="1" u="sng">
                <a:sym typeface="Symbol" panose="05050102010706020507" pitchFamily="18" charset="2"/>
              </a:rPr>
              <a:t></a:t>
            </a:r>
            <a:r>
              <a:rPr lang="cs-CZ" altLang="cs-CZ" sz="2400" b="1" i="1" u="sng"/>
              <a:t> ASB</a:t>
            </a:r>
            <a:r>
              <a:rPr lang="cs-CZ" altLang="cs-CZ" sz="2400"/>
              <a:t>, kde AS = BS = r.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i="1"/>
          </a:p>
        </p:txBody>
      </p:sp>
      <p:sp>
        <p:nvSpPr>
          <p:cNvPr id="34" name="Ovál 33"/>
          <p:cNvSpPr/>
          <p:nvPr/>
        </p:nvSpPr>
        <p:spPr>
          <a:xfrm>
            <a:off x="442913" y="2716213"/>
            <a:ext cx="3240087" cy="30956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49" name="TextovéPole 34"/>
          <p:cNvSpPr txBox="1">
            <a:spLocks noChangeArrowheads="1"/>
          </p:cNvSpPr>
          <p:nvPr/>
        </p:nvSpPr>
        <p:spPr bwMode="auto">
          <a:xfrm>
            <a:off x="3208338" y="2697163"/>
            <a:ext cx="433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B</a:t>
            </a:r>
          </a:p>
        </p:txBody>
      </p:sp>
      <p:cxnSp>
        <p:nvCxnSpPr>
          <p:cNvPr id="36" name="Přímá spojnice 35"/>
          <p:cNvCxnSpPr>
            <a:endCxn id="34" idx="7"/>
          </p:cNvCxnSpPr>
          <p:nvPr/>
        </p:nvCxnSpPr>
        <p:spPr>
          <a:xfrm flipV="1">
            <a:off x="2063750" y="3168650"/>
            <a:ext cx="1144588" cy="10953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1990725" y="4264025"/>
            <a:ext cx="171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 flipV="1">
            <a:off x="2065338" y="4192588"/>
            <a:ext cx="793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TextovéPole 38"/>
          <p:cNvSpPr txBox="1">
            <a:spLocks noChangeArrowheads="1"/>
          </p:cNvSpPr>
          <p:nvPr/>
        </p:nvSpPr>
        <p:spPr bwMode="auto">
          <a:xfrm>
            <a:off x="1771650" y="4264025"/>
            <a:ext cx="43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S</a:t>
            </a:r>
          </a:p>
        </p:txBody>
      </p:sp>
      <p:sp>
        <p:nvSpPr>
          <p:cNvPr id="10254" name="TextovéPole 39"/>
          <p:cNvSpPr txBox="1">
            <a:spLocks noChangeArrowheads="1"/>
          </p:cNvSpPr>
          <p:nvPr/>
        </p:nvSpPr>
        <p:spPr bwMode="auto">
          <a:xfrm>
            <a:off x="2330450" y="3349625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r</a:t>
            </a:r>
          </a:p>
        </p:txBody>
      </p:sp>
      <p:cxnSp>
        <p:nvCxnSpPr>
          <p:cNvPr id="41" name="Přímá spojnice 40"/>
          <p:cNvCxnSpPr>
            <a:endCxn id="34" idx="5"/>
          </p:cNvCxnSpPr>
          <p:nvPr/>
        </p:nvCxnSpPr>
        <p:spPr>
          <a:xfrm>
            <a:off x="2049463" y="4248150"/>
            <a:ext cx="1158875" cy="11096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louk 41"/>
          <p:cNvSpPr/>
          <p:nvPr/>
        </p:nvSpPr>
        <p:spPr>
          <a:xfrm rot="2782917">
            <a:off x="1400969" y="3706019"/>
            <a:ext cx="1246187" cy="1419225"/>
          </a:xfrm>
          <a:prstGeom prst="arc">
            <a:avLst>
              <a:gd name="adj1" fmla="val 15826255"/>
              <a:gd name="adj2" fmla="val 20667856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graphicFrame>
        <p:nvGraphicFramePr>
          <p:cNvPr id="10257" name="Objekt 42"/>
          <p:cNvGraphicFramePr>
            <a:graphicFrameLocks noChangeAspect="1"/>
          </p:cNvGraphicFramePr>
          <p:nvPr/>
        </p:nvGraphicFramePr>
        <p:xfrm>
          <a:off x="2311400" y="4130675"/>
          <a:ext cx="2746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4" imgW="152334" imgH="139639" progId="Equation.DSMT4">
                  <p:embed/>
                </p:oleObj>
              </mc:Choice>
              <mc:Fallback>
                <p:oleObj name="Equation" r:id="rId4" imgW="152334" imgH="139639" progId="Equation.DSMT4">
                  <p:embed/>
                  <p:pic>
                    <p:nvPicPr>
                      <p:cNvPr id="0" name="Objek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4130675"/>
                        <a:ext cx="2746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TextovéPole 43"/>
          <p:cNvSpPr txBox="1">
            <a:spLocks noChangeArrowheads="1"/>
          </p:cNvSpPr>
          <p:nvPr/>
        </p:nvSpPr>
        <p:spPr bwMode="auto">
          <a:xfrm>
            <a:off x="3162300" y="5287963"/>
            <a:ext cx="43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A</a:t>
            </a:r>
          </a:p>
        </p:txBody>
      </p:sp>
      <p:graphicFrame>
        <p:nvGraphicFramePr>
          <p:cNvPr id="10259" name="Objekt 44"/>
          <p:cNvGraphicFramePr>
            <a:graphicFrameLocks noChangeAspect="1"/>
          </p:cNvGraphicFramePr>
          <p:nvPr/>
        </p:nvGraphicFramePr>
        <p:xfrm>
          <a:off x="3827463" y="3995738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6" imgW="88669" imgH="177338" progId="Equation.DSMT4">
                  <p:embed/>
                </p:oleObj>
              </mc:Choice>
              <mc:Fallback>
                <p:oleObj name="Equation" r:id="rId6" imgW="88669" imgH="177338" progId="Equation.DSMT4">
                  <p:embed/>
                  <p:pic>
                    <p:nvPicPr>
                      <p:cNvPr id="0" name="Objek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3995738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vál 45"/>
          <p:cNvSpPr/>
          <p:nvPr/>
        </p:nvSpPr>
        <p:spPr>
          <a:xfrm>
            <a:off x="581025" y="2827338"/>
            <a:ext cx="3243263" cy="31369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7" name="Ovál 46"/>
          <p:cNvSpPr/>
          <p:nvPr/>
        </p:nvSpPr>
        <p:spPr>
          <a:xfrm>
            <a:off x="733425" y="2979738"/>
            <a:ext cx="3243263" cy="31369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62" name="TextovéPole 47"/>
          <p:cNvSpPr txBox="1">
            <a:spLocks noChangeArrowheads="1"/>
          </p:cNvSpPr>
          <p:nvPr/>
        </p:nvSpPr>
        <p:spPr bwMode="auto">
          <a:xfrm>
            <a:off x="2413000" y="5734050"/>
            <a:ext cx="433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k</a:t>
            </a:r>
          </a:p>
        </p:txBody>
      </p:sp>
      <p:sp>
        <p:nvSpPr>
          <p:cNvPr id="56" name="Oblouk 55"/>
          <p:cNvSpPr/>
          <p:nvPr/>
        </p:nvSpPr>
        <p:spPr>
          <a:xfrm rot="2754746">
            <a:off x="515144" y="2702719"/>
            <a:ext cx="3146425" cy="309086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64" name="Obdélník 1"/>
          <p:cNvSpPr>
            <a:spLocks noChangeArrowheads="1"/>
          </p:cNvSpPr>
          <p:nvPr/>
        </p:nvSpPr>
        <p:spPr bwMode="auto">
          <a:xfrm>
            <a:off x="4173538" y="4375150"/>
            <a:ext cx="470535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400"/>
              <a:t>Každému kruhovému oblouku přísluší </a:t>
            </a:r>
            <a:r>
              <a:rPr lang="sk-SK" altLang="cs-CZ" sz="2800" b="1" i="1">
                <a:solidFill>
                  <a:srgbClr val="0070C0"/>
                </a:solidFill>
              </a:rPr>
              <a:t>středový úhel</a:t>
            </a:r>
            <a:r>
              <a:rPr lang="sk-SK" altLang="cs-CZ" sz="2400"/>
              <a:t>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400"/>
              <a:t> v našem případě </a:t>
            </a:r>
            <a:r>
              <a:rPr lang="sk-SK" altLang="cs-CZ" sz="2400">
                <a:sym typeface="Symbol" panose="05050102010706020507" pitchFamily="18" charset="2"/>
              </a:rPr>
              <a:t>ASB = .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889125" y="40560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b="1"/>
              <a:t>x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nimBg="1" autoUpdateAnimBg="0"/>
      <p:bldP spid="21" grpId="0" animBg="1" autoUpdateAnimBg="0"/>
      <p:bldP spid="10246" grpId="0"/>
      <p:bldP spid="10247" grpId="0"/>
      <p:bldP spid="34" grpId="0" animBg="1"/>
      <p:bldP spid="10249" grpId="0"/>
      <p:bldP spid="10253" grpId="0"/>
      <p:bldP spid="10254" grpId="0"/>
      <p:bldP spid="10258" grpId="0"/>
      <p:bldP spid="10262" grpId="0"/>
      <p:bldP spid="1026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lačítko akce: Zpět nebo Předchozí 31">
            <a:hlinkClick r:id="" action="ppaction://hlinkshowjump?jump=previousslide" highlightClick="1"/>
          </p:cNvPr>
          <p:cNvSpPr/>
          <p:nvPr/>
        </p:nvSpPr>
        <p:spPr>
          <a:xfrm>
            <a:off x="179388" y="6411913"/>
            <a:ext cx="504825" cy="330200"/>
          </a:xfrm>
          <a:prstGeom prst="actionButtonBackPreviou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3" name="Tlačítko akce: Dopředu nebo Další 32">
            <a:hlinkClick r:id="" action="ppaction://hlinkshowjump?jump=nextslide" highlightClick="1"/>
          </p:cNvPr>
          <p:cNvSpPr/>
          <p:nvPr/>
        </p:nvSpPr>
        <p:spPr>
          <a:xfrm>
            <a:off x="8496300" y="6383338"/>
            <a:ext cx="539750" cy="358775"/>
          </a:xfrm>
          <a:prstGeom prst="actionButtonForwardNext">
            <a:avLst/>
          </a:prstGeom>
          <a:solidFill>
            <a:srgbClr val="812B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0" name="Tlačítko akce: Domů 19">
            <a:hlinkClick r:id="rId4" action="ppaction://hlinksldjump" highlightClick="1"/>
          </p:cNvPr>
          <p:cNvSpPr/>
          <p:nvPr/>
        </p:nvSpPr>
        <p:spPr>
          <a:xfrm>
            <a:off x="57150" y="73025"/>
            <a:ext cx="465138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1269" name="Obdélník 1"/>
          <p:cNvSpPr>
            <a:spLocks noChangeArrowheads="1"/>
          </p:cNvSpPr>
          <p:nvPr/>
        </p:nvSpPr>
        <p:spPr bwMode="auto">
          <a:xfrm>
            <a:off x="971550" y="73025"/>
            <a:ext cx="79200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b="1" i="1" u="sng">
                <a:solidFill>
                  <a:srgbClr val="0070C0"/>
                </a:solidFill>
                <a:latin typeface="Comic Sans MS" panose="030F0702030302020204" pitchFamily="66" charset="0"/>
              </a:rPr>
              <a:t>Odvození vzorce pro výpočet délky kruhového  oblouku </a:t>
            </a:r>
            <a:endParaRPr lang="cs-CZ" altLang="cs-CZ" i="1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270" name="Skupina 7"/>
          <p:cNvGrpSpPr>
            <a:grpSpLocks/>
          </p:cNvGrpSpPr>
          <p:nvPr/>
        </p:nvGrpSpPr>
        <p:grpSpPr bwMode="auto">
          <a:xfrm>
            <a:off x="179388" y="1147763"/>
            <a:ext cx="2774950" cy="3373437"/>
            <a:chOff x="1731946" y="2590134"/>
            <a:chExt cx="2774659" cy="3372787"/>
          </a:xfrm>
        </p:grpSpPr>
        <p:sp>
          <p:nvSpPr>
            <p:cNvPr id="11277" name="TextBox 17"/>
            <p:cNvSpPr txBox="1">
              <a:spLocks noChangeArrowheads="1"/>
            </p:cNvSpPr>
            <p:nvPr/>
          </p:nvSpPr>
          <p:spPr bwMode="auto">
            <a:xfrm>
              <a:off x="2968585" y="4578333"/>
              <a:ext cx="33786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600"/>
                <a:t>S</a:t>
              </a:r>
              <a:endParaRPr lang="en-US" altLang="cs-CZ" sz="2600" baseline="-25000"/>
            </a:p>
          </p:txBody>
        </p:sp>
        <p:grpSp>
          <p:nvGrpSpPr>
            <p:cNvPr id="11278" name="Group 19"/>
            <p:cNvGrpSpPr>
              <a:grpSpLocks/>
            </p:cNvGrpSpPr>
            <p:nvPr/>
          </p:nvGrpSpPr>
          <p:grpSpPr bwMode="auto">
            <a:xfrm>
              <a:off x="1763405" y="3219721"/>
              <a:ext cx="2743200" cy="2743200"/>
              <a:chOff x="4191000" y="2362200"/>
              <a:chExt cx="2743200" cy="2743200"/>
            </a:xfrm>
          </p:grpSpPr>
          <p:sp>
            <p:nvSpPr>
              <p:cNvPr id="22" name="Oval 20"/>
              <p:cNvSpPr>
                <a:spLocks noChangeAspect="1"/>
              </p:cNvSpPr>
              <p:nvPr/>
            </p:nvSpPr>
            <p:spPr>
              <a:xfrm>
                <a:off x="4191288" y="2362729"/>
                <a:ext cx="2742912" cy="274267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5477028" y="3734064"/>
                <a:ext cx="161908" cy="0"/>
              </a:xfrm>
              <a:prstGeom prst="line">
                <a:avLst/>
              </a:prstGeom>
              <a:ln w="254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562744" y="3657879"/>
                <a:ext cx="0" cy="168243"/>
              </a:xfrm>
              <a:prstGeom prst="line">
                <a:avLst/>
              </a:prstGeom>
              <a:ln w="254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279" name="TextBox 25"/>
            <p:cNvSpPr txBox="1">
              <a:spLocks noChangeArrowheads="1"/>
            </p:cNvSpPr>
            <p:nvPr/>
          </p:nvSpPr>
          <p:spPr bwMode="auto">
            <a:xfrm>
              <a:off x="2955289" y="2590134"/>
              <a:ext cx="276009" cy="584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>
                  <a:solidFill>
                    <a:srgbClr val="FF0000"/>
                  </a:solidFill>
                </a:rPr>
                <a:t>l</a:t>
              </a:r>
              <a:endParaRPr lang="en-US" altLang="cs-CZ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Connector 26"/>
            <p:cNvCxnSpPr/>
            <p:nvPr/>
          </p:nvCxnSpPr>
          <p:spPr>
            <a:xfrm flipV="1">
              <a:off x="3135149" y="3977342"/>
              <a:ext cx="1225421" cy="6142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81" name="TextBox 27"/>
            <p:cNvSpPr txBox="1">
              <a:spLocks noChangeArrowheads="1"/>
            </p:cNvSpPr>
            <p:nvPr/>
          </p:nvSpPr>
          <p:spPr bwMode="auto">
            <a:xfrm>
              <a:off x="2140412" y="4101442"/>
              <a:ext cx="30090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600"/>
                <a:t>r</a:t>
              </a:r>
            </a:p>
          </p:txBody>
        </p:sp>
        <p:cxnSp>
          <p:nvCxnSpPr>
            <p:cNvPr id="14" name="Straight Connector 28"/>
            <p:cNvCxnSpPr/>
            <p:nvPr/>
          </p:nvCxnSpPr>
          <p:spPr>
            <a:xfrm flipH="1" flipV="1">
              <a:off x="1908140" y="3974167"/>
              <a:ext cx="1223835" cy="6190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83" name="TextBox 29"/>
            <p:cNvSpPr txBox="1">
              <a:spLocks noChangeArrowheads="1"/>
            </p:cNvSpPr>
            <p:nvPr/>
          </p:nvSpPr>
          <p:spPr bwMode="auto">
            <a:xfrm>
              <a:off x="3752850" y="4126973"/>
              <a:ext cx="30090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600"/>
                <a:t>r</a:t>
              </a:r>
            </a:p>
          </p:txBody>
        </p:sp>
        <p:sp>
          <p:nvSpPr>
            <p:cNvPr id="11284" name="TextBox 30"/>
            <p:cNvSpPr txBox="1">
              <a:spLocks noChangeArrowheads="1"/>
            </p:cNvSpPr>
            <p:nvPr/>
          </p:nvSpPr>
          <p:spPr bwMode="auto">
            <a:xfrm>
              <a:off x="1731946" y="5211082"/>
              <a:ext cx="33623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600"/>
                <a:t>k</a:t>
              </a:r>
            </a:p>
          </p:txBody>
        </p:sp>
        <p:sp>
          <p:nvSpPr>
            <p:cNvPr id="11285" name="TextBox 32"/>
            <p:cNvSpPr txBox="1">
              <a:spLocks noChangeArrowheads="1"/>
            </p:cNvSpPr>
            <p:nvPr/>
          </p:nvSpPr>
          <p:spPr bwMode="auto">
            <a:xfrm>
              <a:off x="3444597" y="5263676"/>
              <a:ext cx="35789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600"/>
                <a:t>K</a:t>
              </a:r>
            </a:p>
          </p:txBody>
        </p:sp>
        <p:sp>
          <p:nvSpPr>
            <p:cNvPr id="18" name="Arc 33"/>
            <p:cNvSpPr/>
            <p:nvPr/>
          </p:nvSpPr>
          <p:spPr>
            <a:xfrm rot="16200000">
              <a:off x="2578042" y="4055066"/>
              <a:ext cx="1082466" cy="1082561"/>
            </a:xfrm>
            <a:prstGeom prst="arc">
              <a:avLst>
                <a:gd name="adj1" fmla="val 17840178"/>
                <a:gd name="adj2" fmla="val 3813237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87" name="Rectangle 36"/>
            <p:cNvSpPr>
              <a:spLocks noChangeArrowheads="1"/>
            </p:cNvSpPr>
            <p:nvPr/>
          </p:nvSpPr>
          <p:spPr bwMode="auto">
            <a:xfrm>
              <a:off x="2942755" y="3958526"/>
              <a:ext cx="37384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600"/>
                <a:t>α</a:t>
              </a:r>
            </a:p>
          </p:txBody>
        </p:sp>
        <p:sp>
          <p:nvSpPr>
            <p:cNvPr id="21" name="Arc 37"/>
            <p:cNvSpPr/>
            <p:nvPr/>
          </p:nvSpPr>
          <p:spPr>
            <a:xfrm>
              <a:off x="1762105" y="3213901"/>
              <a:ext cx="2742912" cy="2742671"/>
            </a:xfrm>
            <a:prstGeom prst="arc">
              <a:avLst>
                <a:gd name="adj1" fmla="val 12397269"/>
                <a:gd name="adj2" fmla="val 20005929"/>
              </a:avLst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1271" name="TextovéPole 2"/>
          <p:cNvSpPr txBox="1">
            <a:spLocks noChangeArrowheads="1"/>
          </p:cNvSpPr>
          <p:nvPr/>
        </p:nvSpPr>
        <p:spPr bwMode="auto">
          <a:xfrm>
            <a:off x="2774950" y="1274763"/>
            <a:ext cx="3744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Pro výpočet délky kruhu známe vzorec:</a:t>
            </a:r>
          </a:p>
        </p:txBody>
      </p:sp>
      <p:sp>
        <p:nvSpPr>
          <p:cNvPr id="11272" name="TextovéPole 3"/>
          <p:cNvSpPr txBox="1">
            <a:spLocks noChangeArrowheads="1"/>
          </p:cNvSpPr>
          <p:nvPr/>
        </p:nvSpPr>
        <p:spPr bwMode="auto">
          <a:xfrm>
            <a:off x="3284538" y="2465388"/>
            <a:ext cx="5481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/>
              <a:t>Jestliže má maximální středový úhel velikost 360°, pak pro délku oblouku o velikosti středového úhlu 1° platí:</a:t>
            </a: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503238" y="4919663"/>
            <a:ext cx="4610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Tedy vzorec pro výpočet délky kruhového oblouku příslušného středovému úhlu </a:t>
            </a:r>
            <a:r>
              <a:rPr lang="cs-CZ" altLang="cs-CZ" sz="2400">
                <a:sym typeface="Symbol" panose="05050102010706020507" pitchFamily="18" charset="2"/>
              </a:rPr>
              <a:t>:</a:t>
            </a:r>
            <a:endParaRPr lang="cs-CZ" altLang="cs-CZ" sz="2400"/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32538" y="1579563"/>
            <a:ext cx="2608262" cy="6461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600">
                <a:solidFill>
                  <a:srgbClr val="FF0000"/>
                </a:solidFill>
              </a:rPr>
              <a:t>o = 2</a:t>
            </a:r>
            <a:r>
              <a:rPr lang="el-GR" altLang="cs-CZ" sz="3600">
                <a:solidFill>
                  <a:srgbClr val="FF0000"/>
                </a:solidFill>
              </a:rPr>
              <a:t> · </a:t>
            </a:r>
            <a:r>
              <a:rPr lang="cs-CZ" altLang="cs-CZ" sz="3600" b="1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3600">
                <a:solidFill>
                  <a:srgbClr val="FF0000"/>
                </a:solidFill>
              </a:rPr>
              <a:t> </a:t>
            </a:r>
            <a:r>
              <a:rPr lang="el-GR" altLang="cs-CZ" sz="3600">
                <a:solidFill>
                  <a:srgbClr val="FF0000"/>
                </a:solidFill>
              </a:rPr>
              <a:t>·</a:t>
            </a:r>
            <a:r>
              <a:rPr lang="cs-CZ" altLang="cs-CZ" sz="3600">
                <a:solidFill>
                  <a:srgbClr val="FF0000"/>
                </a:solidFill>
              </a:rPr>
              <a:t> r</a:t>
            </a:r>
          </a:p>
        </p:txBody>
      </p:sp>
      <p:graphicFrame>
        <p:nvGraphicFramePr>
          <p:cNvPr id="35" name="Object 1"/>
          <p:cNvGraphicFramePr>
            <a:graphicFrameLocks noChangeAspect="1"/>
          </p:cNvGraphicFramePr>
          <p:nvPr/>
        </p:nvGraphicFramePr>
        <p:xfrm>
          <a:off x="6499225" y="3392488"/>
          <a:ext cx="20653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Rovnice" r:id="rId5" imgW="888614" imgH="393529" progId="Equation.3">
                  <p:embed/>
                </p:oleObj>
              </mc:Choice>
              <mc:Fallback>
                <p:oleObj name="Rovnice" r:id="rId5" imgW="888614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3392488"/>
                        <a:ext cx="20653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40"/>
          <p:cNvGraphicFramePr>
            <a:graphicFrameLocks noChangeAspect="1"/>
          </p:cNvGraphicFramePr>
          <p:nvPr/>
        </p:nvGraphicFramePr>
        <p:xfrm>
          <a:off x="5691188" y="4945063"/>
          <a:ext cx="1857375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Rovnice" r:id="rId7" imgW="634725" imgH="393529" progId="Equation.3">
                  <p:embed/>
                </p:oleObj>
              </mc:Choice>
              <mc:Fallback>
                <p:oleObj name="Rovnice" r:id="rId7" imgW="634725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88" y="4945063"/>
                        <a:ext cx="1857375" cy="1157287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 autoUpdateAnimBg="0"/>
      <p:bldP spid="33" grpId="0" animBg="1" autoUpdateAnimBg="0"/>
      <p:bldP spid="11269" grpId="0"/>
      <p:bldP spid="11271" grpId="0"/>
      <p:bldP spid="11272" grpId="0"/>
      <p:bldP spid="26" grpId="0"/>
      <p:bldP spid="31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13477</TotalTime>
  <Words>1241</Words>
  <Application>Microsoft Office PowerPoint</Application>
  <PresentationFormat>Předvádění na obrazovce (4:3)</PresentationFormat>
  <Paragraphs>235</Paragraphs>
  <Slides>24</Slides>
  <Notes>2</Notes>
  <HiddenSlides>2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Diseño predeterminado</vt:lpstr>
      <vt:lpstr>Equation</vt:lpstr>
      <vt:lpstr>Rovnice</vt:lpstr>
      <vt:lpstr>Kruh, kružnice</vt:lpstr>
      <vt:lpstr>O b s a h :</vt:lpstr>
      <vt:lpstr>Kružnici k se středem S a poloměrem r = 4 cm  budeme zapisovat: k(S,r = 4 cm)</vt:lpstr>
      <vt:lpstr>Kruh k se středem S a poloměrem r = 4 cm  budeme zapisovat: K(S,r = 4 cm)</vt:lpstr>
      <vt:lpstr>1. Opakování: Číslo  (pí)</vt:lpstr>
      <vt:lpstr>1. Opakování: Délka kružnice a obvod kruhu</vt:lpstr>
      <vt:lpstr>1. Opakování: Obsah kruhu</vt:lpstr>
      <vt:lpstr>Prezentace aplikace PowerPoint</vt:lpstr>
      <vt:lpstr>Prezentace aplikace PowerPoint</vt:lpstr>
      <vt:lpstr>3. Délka oblouku - vzorový řešený příklad</vt:lpstr>
      <vt:lpstr>3. Délka oblouku - vzorový řešený příklad</vt:lpstr>
      <vt:lpstr>Příklady k procvičení</vt:lpstr>
      <vt:lpstr>S l o v n í   ú l o h y</vt:lpstr>
      <vt:lpstr>4.  Kruhová výseč </vt:lpstr>
      <vt:lpstr>Kruhová výseč: obvod - vzorový řešený příklad</vt:lpstr>
      <vt:lpstr>Odvození vzorce pro výpočet obsahu kruhové  výseče </vt:lpstr>
      <vt:lpstr>Prezentace aplikace PowerPoint</vt:lpstr>
      <vt:lpstr>Kruhová výseč: obsah - vzorový řešený příklad</vt:lpstr>
      <vt:lpstr>Kruhová výseč: obsah – další příklady</vt:lpstr>
      <vt:lpstr>6. Tětiva kružnice, kruhová úseč</vt:lpstr>
      <vt:lpstr>Kruhová úseč </vt:lpstr>
      <vt:lpstr>Prezentace aplikace PowerPoint</vt:lpstr>
      <vt:lpstr>Ř e š e n í</vt:lpstr>
      <vt:lpstr>Ř e š e n í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Jitka Mačková</cp:lastModifiedBy>
  <cp:revision>977</cp:revision>
  <dcterms:created xsi:type="dcterms:W3CDTF">2010-05-23T14:28:12Z</dcterms:created>
  <dcterms:modified xsi:type="dcterms:W3CDTF">2021-01-05T07:08:46Z</dcterms:modified>
</cp:coreProperties>
</file>