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92" r:id="rId4"/>
    <p:sldId id="280" r:id="rId5"/>
    <p:sldId id="274" r:id="rId6"/>
    <p:sldId id="281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300" r:id="rId15"/>
    <p:sldId id="301" r:id="rId16"/>
  </p:sldIdLst>
  <p:sldSz cx="9144000" cy="6858000" type="screen4x3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FFFFCC"/>
    <a:srgbClr val="00CCFF"/>
    <a:srgbClr val="FFCC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4600" autoAdjust="0"/>
  </p:normalViewPr>
  <p:slideViewPr>
    <p:cSldViewPr>
      <p:cViewPr>
        <p:scale>
          <a:sx n="94" d="100"/>
          <a:sy n="94" d="100"/>
        </p:scale>
        <p:origin x="-1284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>
            <a:lvl1pPr defTabSz="930275">
              <a:defRPr kumimoji="1" sz="1200">
                <a:latin typeface="Tahoma" charset="0"/>
              </a:defRPr>
            </a:lvl1pPr>
          </a:lstStyle>
          <a:p>
            <a:endParaRPr lang="cs-CZ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kumimoji="1" sz="1200">
                <a:latin typeface="Tahoma" charset="0"/>
              </a:defRPr>
            </a:lvl1pPr>
          </a:lstStyle>
          <a:p>
            <a:endParaRPr lang="cs-CZ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6" rIns="93029" bIns="46516" numCol="1" anchor="b" anchorCtr="0" compatLnSpc="1">
            <a:prstTxWarp prst="textNoShape">
              <a:avLst/>
            </a:prstTxWarp>
          </a:bodyPr>
          <a:lstStyle>
            <a:lvl1pPr defTabSz="930275">
              <a:defRPr kumimoji="1" sz="1200">
                <a:latin typeface="Tahoma" charset="0"/>
              </a:defRPr>
            </a:lvl1pPr>
          </a:lstStyle>
          <a:p>
            <a:endParaRPr lang="cs-CZ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6" rIns="93029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kumimoji="1" sz="1200">
                <a:latin typeface="Tahoma" charset="0"/>
              </a:defRPr>
            </a:lvl1pPr>
          </a:lstStyle>
          <a:p>
            <a:fld id="{5FB73026-34CA-4238-9DD5-797337421EAB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65156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9381" tIns="0" rIns="19381" bIns="0" numCol="1" anchor="t" anchorCtr="0" compatLnSpc="1">
            <a:prstTxWarp prst="textNoShape">
              <a:avLst/>
            </a:prstTxWarp>
          </a:bodyPr>
          <a:lstStyle>
            <a:lvl1pPr defTabSz="930275">
              <a:defRPr kumimoji="1" sz="1000" i="1">
                <a:latin typeface="Tahoma" charset="0"/>
              </a:defRPr>
            </a:lvl1pPr>
          </a:lstStyle>
          <a:p>
            <a:r>
              <a:rPr lang="cs-CZ"/>
              <a:t>*</a:t>
            </a:r>
            <a:endParaRPr lang="cs-CZ" sz="12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9381" tIns="0" rIns="19381" bIns="0" numCol="1" anchor="t" anchorCtr="0" compatLnSpc="1">
            <a:prstTxWarp prst="textNoShape">
              <a:avLst/>
            </a:prstTxWarp>
          </a:bodyPr>
          <a:lstStyle>
            <a:lvl1pPr algn="r" defTabSz="930275">
              <a:defRPr kumimoji="1" sz="1000" i="1">
                <a:latin typeface="Tahoma" charset="0"/>
              </a:defRPr>
            </a:lvl1pPr>
          </a:lstStyle>
          <a:p>
            <a:r>
              <a:rPr lang="cs-CZ"/>
              <a:t>16. 7. 1996</a:t>
            </a:r>
            <a:endParaRPr lang="cs-CZ" sz="1200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10075"/>
            <a:ext cx="513397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675" tIns="46840" rIns="93675" bIns="468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9381" tIns="0" rIns="19381" bIns="0" numCol="1" anchor="b" anchorCtr="0" compatLnSpc="1">
            <a:prstTxWarp prst="textNoShape">
              <a:avLst/>
            </a:prstTxWarp>
          </a:bodyPr>
          <a:lstStyle>
            <a:lvl1pPr defTabSz="930275">
              <a:defRPr kumimoji="1" sz="1000" i="1">
                <a:latin typeface="Tahoma" charset="0"/>
              </a:defRPr>
            </a:lvl1pPr>
          </a:lstStyle>
          <a:p>
            <a:r>
              <a:rPr lang="cs-CZ"/>
              <a:t>*</a:t>
            </a:r>
            <a:endParaRPr lang="cs-CZ" sz="120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9381" tIns="0" rIns="19381" bIns="0" numCol="1" anchor="b" anchorCtr="0" compatLnSpc="1">
            <a:prstTxWarp prst="textNoShape">
              <a:avLst/>
            </a:prstTxWarp>
          </a:bodyPr>
          <a:lstStyle>
            <a:lvl1pPr algn="r" defTabSz="930275">
              <a:defRPr kumimoji="1" sz="1000" i="1">
                <a:latin typeface="Tahoma" charset="0"/>
              </a:defRPr>
            </a:lvl1pPr>
          </a:lstStyle>
          <a:p>
            <a:r>
              <a:rPr lang="cs-CZ"/>
              <a:t>##</a:t>
            </a:r>
            <a:endParaRPr lang="cs-CZ" sz="1200"/>
          </a:p>
        </p:txBody>
      </p:sp>
    </p:spTree>
    <p:extLst>
      <p:ext uri="{BB962C8B-B14F-4D97-AF65-F5344CB8AC3E}">
        <p14:creationId xmlns:p14="http://schemas.microsoft.com/office/powerpoint/2010/main" val="156843177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cs-CZ"/>
              <a:t>*</a:t>
            </a:r>
            <a:endParaRPr lang="cs-CZ" sz="12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cs-CZ"/>
              <a:t>16. 7. 1996</a:t>
            </a:r>
            <a:endParaRPr lang="cs-CZ" sz="12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cs-CZ"/>
              <a:t>*</a:t>
            </a:r>
            <a:endParaRPr lang="cs-CZ" sz="12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cs-CZ"/>
              <a:t>##</a:t>
            </a:r>
            <a:endParaRPr lang="cs-CZ" sz="1200" i="0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584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584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584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3584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5847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5848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3584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585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585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3585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585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35854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cs-CZ"/>
          </a:p>
        </p:txBody>
      </p:sp>
      <p:sp>
        <p:nvSpPr>
          <p:cNvPr id="35855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cs-CZ"/>
          </a:p>
        </p:txBody>
      </p:sp>
      <p:sp>
        <p:nvSpPr>
          <p:cNvPr id="35856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2D10FC6-B2FC-4C06-AF18-DF813A0FF84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48B3A5-5604-40F4-B019-3E1DDDBD804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E7965D-58FA-4F9B-9036-7EC00D50486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81697B-781B-4636-9FD1-01290AAA344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1829CD-FEA8-4C71-BB56-CA580011B6D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3C92D9-00AD-4312-8C8A-83136F98F79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1AA019-6048-4212-B016-0D1A9C53283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63658E-E55A-4752-8418-0FF5271537E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4C1ADB-E2B0-4FC6-BF99-7D7298D5954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442101-2747-4B4E-9F18-41C1BED2457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A06C4B-1F55-4A3E-9895-3EDC1A44BFE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cs-CZ" sz="2400">
              <a:latin typeface="Tahoma" charset="0"/>
            </a:endParaRP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cs-CZ" sz="2400">
              <a:latin typeface="Tahoma" charset="0"/>
            </a:endParaRP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cs-CZ" sz="2400">
              <a:latin typeface="Tahoma" charset="0"/>
            </a:endParaRP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cs-CZ" sz="2400">
              <a:latin typeface="Tahoma" charset="0"/>
            </a:endParaRP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cs-CZ" sz="2400">
              <a:latin typeface="Tahoma" charset="0"/>
            </a:endParaRP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cs-CZ" sz="2400">
              <a:latin typeface="Tahoma" charset="0"/>
            </a:endParaRP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cs-CZ" sz="2400">
              <a:latin typeface="Tahoma" charset="0"/>
            </a:endParaRPr>
          </a:p>
        </p:txBody>
      </p:sp>
      <p:sp>
        <p:nvSpPr>
          <p:cNvPr id="3482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3482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3482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3482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3482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fld id="{0CA93D01-1C90-4833-A918-A869E9F8D2B0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 spd="med">
    <p:wipe dir="d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9.png"/><Relationship Id="rId13" Type="http://schemas.openxmlformats.org/officeDocument/2006/relationships/image" Target="../media/image84.png"/><Relationship Id="rId3" Type="http://schemas.openxmlformats.org/officeDocument/2006/relationships/image" Target="../media/image74.png"/><Relationship Id="rId7" Type="http://schemas.openxmlformats.org/officeDocument/2006/relationships/image" Target="../media/image78.png"/><Relationship Id="rId12" Type="http://schemas.openxmlformats.org/officeDocument/2006/relationships/image" Target="../media/image83.png"/><Relationship Id="rId2" Type="http://schemas.openxmlformats.org/officeDocument/2006/relationships/image" Target="../media/image7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7.png"/><Relationship Id="rId11" Type="http://schemas.openxmlformats.org/officeDocument/2006/relationships/image" Target="../media/image82.png"/><Relationship Id="rId5" Type="http://schemas.openxmlformats.org/officeDocument/2006/relationships/image" Target="../media/image76.png"/><Relationship Id="rId15" Type="http://schemas.openxmlformats.org/officeDocument/2006/relationships/image" Target="../media/image86.png"/><Relationship Id="rId10" Type="http://schemas.openxmlformats.org/officeDocument/2006/relationships/image" Target="../media/image81.png"/><Relationship Id="rId4" Type="http://schemas.openxmlformats.org/officeDocument/2006/relationships/image" Target="../media/image75.png"/><Relationship Id="rId9" Type="http://schemas.openxmlformats.org/officeDocument/2006/relationships/image" Target="../media/image80.png"/><Relationship Id="rId14" Type="http://schemas.openxmlformats.org/officeDocument/2006/relationships/image" Target="../media/image85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0.png"/><Relationship Id="rId13" Type="http://schemas.openxmlformats.org/officeDocument/2006/relationships/image" Target="../media/image95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89.png"/><Relationship Id="rId12" Type="http://schemas.openxmlformats.org/officeDocument/2006/relationships/image" Target="../media/image9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8.png"/><Relationship Id="rId11" Type="http://schemas.openxmlformats.org/officeDocument/2006/relationships/image" Target="../media/image93.png"/><Relationship Id="rId5" Type="http://schemas.openxmlformats.org/officeDocument/2006/relationships/image" Target="../media/image1.emf"/><Relationship Id="rId15" Type="http://schemas.openxmlformats.org/officeDocument/2006/relationships/image" Target="../media/image87.png"/><Relationship Id="rId10" Type="http://schemas.openxmlformats.org/officeDocument/2006/relationships/image" Target="../media/image92.png"/><Relationship Id="rId4" Type="http://schemas.openxmlformats.org/officeDocument/2006/relationships/package" Target="../embeddings/Microsoft_Excel_Worksheet1.xlsx"/><Relationship Id="rId9" Type="http://schemas.openxmlformats.org/officeDocument/2006/relationships/image" Target="../media/image91.png"/><Relationship Id="rId14" Type="http://schemas.openxmlformats.org/officeDocument/2006/relationships/image" Target="../media/image9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9.png"/><Relationship Id="rId2" Type="http://schemas.openxmlformats.org/officeDocument/2006/relationships/image" Target="../media/image9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7.png"/><Relationship Id="rId4" Type="http://schemas.openxmlformats.org/officeDocument/2006/relationships/image" Target="../media/image8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9.png"/><Relationship Id="rId2" Type="http://schemas.openxmlformats.org/officeDocument/2006/relationships/image" Target="../media/image9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2.png"/><Relationship Id="rId5" Type="http://schemas.openxmlformats.org/officeDocument/2006/relationships/image" Target="../media/image100.png"/><Relationship Id="rId4" Type="http://schemas.openxmlformats.org/officeDocument/2006/relationships/image" Target="../media/image101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4.png"/><Relationship Id="rId13" Type="http://schemas.openxmlformats.org/officeDocument/2006/relationships/image" Target="../media/image109.png"/><Relationship Id="rId18" Type="http://schemas.openxmlformats.org/officeDocument/2006/relationships/image" Target="../media/image114.png"/><Relationship Id="rId26" Type="http://schemas.openxmlformats.org/officeDocument/2006/relationships/image" Target="../media/image122.png"/><Relationship Id="rId3" Type="http://schemas.openxmlformats.org/officeDocument/2006/relationships/oleObject" Target="../embeddings/oleObject2.bin"/><Relationship Id="rId21" Type="http://schemas.openxmlformats.org/officeDocument/2006/relationships/image" Target="../media/image117.png"/><Relationship Id="rId7" Type="http://schemas.openxmlformats.org/officeDocument/2006/relationships/image" Target="../media/image94.png"/><Relationship Id="rId12" Type="http://schemas.openxmlformats.org/officeDocument/2006/relationships/image" Target="../media/image108.png"/><Relationship Id="rId17" Type="http://schemas.openxmlformats.org/officeDocument/2006/relationships/image" Target="../media/image113.png"/><Relationship Id="rId25" Type="http://schemas.openxmlformats.org/officeDocument/2006/relationships/image" Target="../media/image121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12.png"/><Relationship Id="rId20" Type="http://schemas.openxmlformats.org/officeDocument/2006/relationships/image" Target="../media/image116.png"/><Relationship Id="rId1" Type="http://schemas.openxmlformats.org/officeDocument/2006/relationships/vmlDrawing" Target="../drawings/vmlDrawing2.vml"/><Relationship Id="rId6" Type="http://schemas.openxmlformats.org/officeDocument/2006/relationships/image" Target="../media/image93.png"/><Relationship Id="rId11" Type="http://schemas.openxmlformats.org/officeDocument/2006/relationships/image" Target="../media/image107.png"/><Relationship Id="rId24" Type="http://schemas.openxmlformats.org/officeDocument/2006/relationships/image" Target="../media/image120.png"/><Relationship Id="rId5" Type="http://schemas.openxmlformats.org/officeDocument/2006/relationships/image" Target="../media/image1.emf"/><Relationship Id="rId15" Type="http://schemas.openxmlformats.org/officeDocument/2006/relationships/image" Target="../media/image111.png"/><Relationship Id="rId23" Type="http://schemas.openxmlformats.org/officeDocument/2006/relationships/image" Target="../media/image119.png"/><Relationship Id="rId10" Type="http://schemas.openxmlformats.org/officeDocument/2006/relationships/image" Target="../media/image106.png"/><Relationship Id="rId19" Type="http://schemas.openxmlformats.org/officeDocument/2006/relationships/image" Target="../media/image115.png"/><Relationship Id="rId4" Type="http://schemas.openxmlformats.org/officeDocument/2006/relationships/package" Target="../embeddings/Microsoft_Excel_Worksheet2.xlsx"/><Relationship Id="rId9" Type="http://schemas.openxmlformats.org/officeDocument/2006/relationships/image" Target="../media/image105.png"/><Relationship Id="rId14" Type="http://schemas.openxmlformats.org/officeDocument/2006/relationships/image" Target="../media/image110.png"/><Relationship Id="rId22" Type="http://schemas.openxmlformats.org/officeDocument/2006/relationships/image" Target="../media/image118.png"/><Relationship Id="rId27" Type="http://schemas.openxmlformats.org/officeDocument/2006/relationships/image" Target="../media/image123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0.png"/><Relationship Id="rId13" Type="http://schemas.openxmlformats.org/officeDocument/2006/relationships/image" Target="../media/image135.png"/><Relationship Id="rId18" Type="http://schemas.openxmlformats.org/officeDocument/2006/relationships/image" Target="../media/image140.png"/><Relationship Id="rId26" Type="http://schemas.openxmlformats.org/officeDocument/2006/relationships/image" Target="../media/image148.png"/><Relationship Id="rId3" Type="http://schemas.openxmlformats.org/officeDocument/2006/relationships/image" Target="../media/image125.png"/><Relationship Id="rId21" Type="http://schemas.openxmlformats.org/officeDocument/2006/relationships/image" Target="../media/image143.png"/><Relationship Id="rId7" Type="http://schemas.openxmlformats.org/officeDocument/2006/relationships/image" Target="../media/image129.png"/><Relationship Id="rId12" Type="http://schemas.openxmlformats.org/officeDocument/2006/relationships/image" Target="../media/image134.png"/><Relationship Id="rId17" Type="http://schemas.openxmlformats.org/officeDocument/2006/relationships/image" Target="../media/image139.png"/><Relationship Id="rId25" Type="http://schemas.openxmlformats.org/officeDocument/2006/relationships/image" Target="../media/image147.png"/><Relationship Id="rId2" Type="http://schemas.openxmlformats.org/officeDocument/2006/relationships/image" Target="../media/image124.png"/><Relationship Id="rId16" Type="http://schemas.openxmlformats.org/officeDocument/2006/relationships/image" Target="../media/image138.png"/><Relationship Id="rId20" Type="http://schemas.openxmlformats.org/officeDocument/2006/relationships/image" Target="../media/image14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8.png"/><Relationship Id="rId11" Type="http://schemas.openxmlformats.org/officeDocument/2006/relationships/image" Target="../media/image133.png"/><Relationship Id="rId24" Type="http://schemas.openxmlformats.org/officeDocument/2006/relationships/image" Target="../media/image146.png"/><Relationship Id="rId5" Type="http://schemas.openxmlformats.org/officeDocument/2006/relationships/image" Target="../media/image127.png"/><Relationship Id="rId15" Type="http://schemas.openxmlformats.org/officeDocument/2006/relationships/image" Target="../media/image137.png"/><Relationship Id="rId23" Type="http://schemas.openxmlformats.org/officeDocument/2006/relationships/image" Target="../media/image145.png"/><Relationship Id="rId28" Type="http://schemas.openxmlformats.org/officeDocument/2006/relationships/image" Target="../media/image150.png"/><Relationship Id="rId10" Type="http://schemas.openxmlformats.org/officeDocument/2006/relationships/image" Target="../media/image132.png"/><Relationship Id="rId19" Type="http://schemas.openxmlformats.org/officeDocument/2006/relationships/image" Target="../media/image141.png"/><Relationship Id="rId4" Type="http://schemas.openxmlformats.org/officeDocument/2006/relationships/image" Target="../media/image126.png"/><Relationship Id="rId9" Type="http://schemas.openxmlformats.org/officeDocument/2006/relationships/image" Target="../media/image131.png"/><Relationship Id="rId14" Type="http://schemas.openxmlformats.org/officeDocument/2006/relationships/image" Target="../media/image136.png"/><Relationship Id="rId22" Type="http://schemas.openxmlformats.org/officeDocument/2006/relationships/image" Target="../media/image144.png"/><Relationship Id="rId27" Type="http://schemas.openxmlformats.org/officeDocument/2006/relationships/image" Target="../media/image14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18" Type="http://schemas.openxmlformats.org/officeDocument/2006/relationships/image" Target="../media/image2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17" Type="http://schemas.openxmlformats.org/officeDocument/2006/relationships/image" Target="../media/image22.png"/><Relationship Id="rId2" Type="http://schemas.openxmlformats.org/officeDocument/2006/relationships/image" Target="../media/image7.png"/><Relationship Id="rId16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5" Type="http://schemas.openxmlformats.org/officeDocument/2006/relationships/image" Target="../media/image20.png"/><Relationship Id="rId10" Type="http://schemas.openxmlformats.org/officeDocument/2006/relationships/image" Target="../media/image15.png"/><Relationship Id="rId19" Type="http://schemas.openxmlformats.org/officeDocument/2006/relationships/image" Target="../media/image24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13" Type="http://schemas.openxmlformats.org/officeDocument/2006/relationships/image" Target="../media/image36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12" Type="http://schemas.openxmlformats.org/officeDocument/2006/relationships/image" Target="../media/image35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11" Type="http://schemas.openxmlformats.org/officeDocument/2006/relationships/image" Target="../media/image34.png"/><Relationship Id="rId5" Type="http://schemas.openxmlformats.org/officeDocument/2006/relationships/image" Target="../media/image28.png"/><Relationship Id="rId10" Type="http://schemas.openxmlformats.org/officeDocument/2006/relationships/image" Target="../media/image33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13" Type="http://schemas.openxmlformats.org/officeDocument/2006/relationships/image" Target="../media/image48.png"/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12" Type="http://schemas.openxmlformats.org/officeDocument/2006/relationships/image" Target="../media/image47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11" Type="http://schemas.openxmlformats.org/officeDocument/2006/relationships/image" Target="../media/image46.png"/><Relationship Id="rId5" Type="http://schemas.openxmlformats.org/officeDocument/2006/relationships/image" Target="../media/image40.png"/><Relationship Id="rId10" Type="http://schemas.openxmlformats.org/officeDocument/2006/relationships/image" Target="../media/image45.png"/><Relationship Id="rId4" Type="http://schemas.openxmlformats.org/officeDocument/2006/relationships/image" Target="../media/image39.png"/><Relationship Id="rId9" Type="http://schemas.openxmlformats.org/officeDocument/2006/relationships/image" Target="../media/image4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png"/><Relationship Id="rId3" Type="http://schemas.openxmlformats.org/officeDocument/2006/relationships/image" Target="../media/image50.png"/><Relationship Id="rId7" Type="http://schemas.openxmlformats.org/officeDocument/2006/relationships/image" Target="../media/image54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.png"/><Relationship Id="rId11" Type="http://schemas.openxmlformats.org/officeDocument/2006/relationships/image" Target="../media/image58.png"/><Relationship Id="rId5" Type="http://schemas.openxmlformats.org/officeDocument/2006/relationships/image" Target="../media/image52.png"/><Relationship Id="rId10" Type="http://schemas.openxmlformats.org/officeDocument/2006/relationships/image" Target="../media/image57.png"/><Relationship Id="rId4" Type="http://schemas.openxmlformats.org/officeDocument/2006/relationships/image" Target="../media/image51.png"/><Relationship Id="rId9" Type="http://schemas.openxmlformats.org/officeDocument/2006/relationships/image" Target="../media/image5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png"/><Relationship Id="rId13" Type="http://schemas.openxmlformats.org/officeDocument/2006/relationships/image" Target="../media/image70.png"/><Relationship Id="rId3" Type="http://schemas.openxmlformats.org/officeDocument/2006/relationships/image" Target="../media/image60.png"/><Relationship Id="rId7" Type="http://schemas.openxmlformats.org/officeDocument/2006/relationships/image" Target="../media/image64.png"/><Relationship Id="rId12" Type="http://schemas.openxmlformats.org/officeDocument/2006/relationships/image" Target="../media/image69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3.png"/><Relationship Id="rId11" Type="http://schemas.openxmlformats.org/officeDocument/2006/relationships/image" Target="../media/image68.png"/><Relationship Id="rId5" Type="http://schemas.openxmlformats.org/officeDocument/2006/relationships/image" Target="../media/image62.png"/><Relationship Id="rId15" Type="http://schemas.openxmlformats.org/officeDocument/2006/relationships/image" Target="../media/image72.png"/><Relationship Id="rId10" Type="http://schemas.openxmlformats.org/officeDocument/2006/relationships/image" Target="../media/image67.png"/><Relationship Id="rId4" Type="http://schemas.openxmlformats.org/officeDocument/2006/relationships/image" Target="../media/image61.png"/><Relationship Id="rId9" Type="http://schemas.openxmlformats.org/officeDocument/2006/relationships/image" Target="../media/image66.png"/><Relationship Id="rId14" Type="http://schemas.openxmlformats.org/officeDocument/2006/relationships/image" Target="../media/image7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smtClean="0"/>
              <a:t>Druhá mocnina</a:t>
            </a:r>
            <a:endParaRPr lang="cs-CZ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Matematika – 8. ročník</a:t>
            </a:r>
            <a:endParaRPr lang="cs-CZ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utoUpdateAnimBg="0"/>
      <p:bldP spid="4101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7" rIns="92075" bIns="46037" anchor="ctr"/>
          <a:lstStyle/>
          <a:p>
            <a:pPr algn="ctr"/>
            <a:r>
              <a:rPr lang="cs-CZ" dirty="0" smtClean="0"/>
              <a:t>Druhá mocnina</a:t>
            </a:r>
            <a:endParaRPr lang="cs-CZ" sz="32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0000" y="1980000"/>
            <a:ext cx="5544616" cy="504056"/>
          </a:xfrm>
          <a:noFill/>
          <a:ln/>
        </p:spPr>
        <p:txBody>
          <a:bodyPr lIns="182562" tIns="46037" rIns="182562" bIns="46037"/>
          <a:lstStyle/>
          <a:p>
            <a:pPr marL="0" indent="0">
              <a:buNone/>
            </a:pPr>
            <a:r>
              <a:rPr lang="cs-CZ" sz="2800" dirty="0" smtClean="0"/>
              <a:t>Určete druhou mocninu čísel:</a:t>
            </a:r>
            <a:endParaRPr lang="cs-CZ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3"/>
              <p:cNvSpPr txBox="1">
                <a:spLocks noChangeArrowheads="1"/>
              </p:cNvSpPr>
              <p:nvPr/>
            </p:nvSpPr>
            <p:spPr bwMode="auto">
              <a:xfrm>
                <a:off x="540000" y="3420000"/>
                <a:ext cx="1944216" cy="504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182562" tIns="46037" rIns="182562" bIns="46037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8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800" b="0" i="1" smtClean="0">
                              <a:latin typeface="Cambria Math"/>
                            </a:rPr>
                            <m:t>3</m:t>
                          </m:r>
                        </m:e>
                        <m:sup>
                          <m:r>
                            <a:rPr lang="cs-CZ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8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cs-CZ" sz="28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800" b="0" i="1" smtClean="0">
                              <a:latin typeface="Cambria Math"/>
                            </a:rPr>
                            <m:t>8</m:t>
                          </m:r>
                        </m:e>
                        <m:sup>
                          <m:r>
                            <a:rPr lang="cs-CZ" sz="28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8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2800" b="1" dirty="0"/>
              </a:p>
            </p:txBody>
          </p:sp>
        </mc:Choice>
        <mc:Fallback xmlns="">
          <p:sp>
            <p:nvSpPr>
              <p:cNvPr id="12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0000" y="3420000"/>
                <a:ext cx="1944216" cy="50405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3"/>
              <p:cNvSpPr txBox="1">
                <a:spLocks noChangeArrowheads="1"/>
              </p:cNvSpPr>
              <p:nvPr/>
            </p:nvSpPr>
            <p:spPr bwMode="auto">
              <a:xfrm>
                <a:off x="3636000" y="3420000"/>
                <a:ext cx="936104" cy="504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182562" tIns="46037" rIns="182562" bIns="46037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b="0" i="1" u="dbl" smtClean="0">
                          <a:latin typeface="Cambria Math"/>
                        </a:rPr>
                        <m:t>73</m:t>
                      </m:r>
                    </m:oMath>
                  </m:oMathPara>
                </a14:m>
                <a:endParaRPr lang="cs-CZ" sz="2800" b="1" u="dbl" dirty="0"/>
              </a:p>
            </p:txBody>
          </p:sp>
        </mc:Choice>
        <mc:Fallback xmlns="">
          <p:sp>
            <p:nvSpPr>
              <p:cNvPr id="14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36000" y="3420000"/>
                <a:ext cx="936104" cy="50405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3"/>
              <p:cNvSpPr txBox="1">
                <a:spLocks noChangeArrowheads="1"/>
              </p:cNvSpPr>
              <p:nvPr/>
            </p:nvSpPr>
            <p:spPr bwMode="auto">
              <a:xfrm>
                <a:off x="540000" y="2520000"/>
                <a:ext cx="1944216" cy="504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182562" tIns="46037" rIns="182562" bIns="46037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8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800" b="0" i="1" smtClean="0">
                              <a:latin typeface="Cambria Math"/>
                            </a:rPr>
                            <m:t>(3</m:t>
                          </m:r>
                          <m:r>
                            <a:rPr lang="cs-CZ" sz="2800" b="0" i="1" smtClean="0">
                              <a:latin typeface="Cambria Math"/>
                              <a:ea typeface="Cambria Math"/>
                            </a:rPr>
                            <m:t>+8</m:t>
                          </m:r>
                          <m:r>
                            <a:rPr lang="cs-CZ" sz="2800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cs-CZ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8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2800" b="1" dirty="0"/>
              </a:p>
            </p:txBody>
          </p:sp>
        </mc:Choice>
        <mc:Fallback xmlns="">
          <p:sp>
            <p:nvSpPr>
              <p:cNvPr id="15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0000" y="2520000"/>
                <a:ext cx="1944216" cy="50405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3"/>
              <p:cNvSpPr txBox="1">
                <a:spLocks noChangeArrowheads="1"/>
              </p:cNvSpPr>
              <p:nvPr/>
            </p:nvSpPr>
            <p:spPr bwMode="auto">
              <a:xfrm>
                <a:off x="2123824" y="2520000"/>
                <a:ext cx="1728000" cy="504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182562" tIns="46037" rIns="182562" bIns="46037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800" b="0" i="1" smtClean="0">
                              <a:latin typeface="Cambria Math"/>
                            </a:rPr>
                            <m:t>11</m:t>
                          </m:r>
                        </m:e>
                        <m:sup>
                          <m:r>
                            <a:rPr lang="cs-CZ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8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2800" b="1" dirty="0"/>
              </a:p>
            </p:txBody>
          </p:sp>
        </mc:Choice>
        <mc:Fallback xmlns="">
          <p:sp>
            <p:nvSpPr>
              <p:cNvPr id="16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23824" y="2520000"/>
                <a:ext cx="1728000" cy="50405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3"/>
              <p:cNvSpPr txBox="1">
                <a:spLocks noChangeArrowheads="1"/>
              </p:cNvSpPr>
              <p:nvPr/>
            </p:nvSpPr>
            <p:spPr bwMode="auto">
              <a:xfrm>
                <a:off x="3420000" y="4500000"/>
                <a:ext cx="936104" cy="504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182562" tIns="46037" rIns="182562" bIns="46037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b="0" i="1" u="dbl" smtClean="0">
                          <a:latin typeface="Cambria Math"/>
                        </a:rPr>
                        <m:t>36</m:t>
                      </m:r>
                    </m:oMath>
                  </m:oMathPara>
                </a14:m>
                <a:endParaRPr lang="cs-CZ" sz="2800" b="1" u="dbl" dirty="0"/>
              </a:p>
            </p:txBody>
          </p:sp>
        </mc:Choice>
        <mc:Fallback xmlns="">
          <p:sp>
            <p:nvSpPr>
              <p:cNvPr id="17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20000" y="4500000"/>
                <a:ext cx="936104" cy="50405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3"/>
              <p:cNvSpPr txBox="1">
                <a:spLocks noChangeArrowheads="1"/>
              </p:cNvSpPr>
              <p:nvPr/>
            </p:nvSpPr>
            <p:spPr bwMode="auto">
              <a:xfrm>
                <a:off x="2159928" y="3420000"/>
                <a:ext cx="1764000" cy="504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182562" tIns="46037" rIns="182562" bIns="46037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b="0" i="1" smtClean="0">
                          <a:latin typeface="Cambria Math"/>
                        </a:rPr>
                        <m:t>9+</m:t>
                      </m:r>
                      <m:r>
                        <a:rPr lang="cs-CZ" sz="2800" b="0" i="1" smtClean="0">
                          <a:latin typeface="Cambria Math"/>
                          <a:ea typeface="Cambria Math"/>
                        </a:rPr>
                        <m:t>64</m:t>
                      </m:r>
                      <m:r>
                        <a:rPr lang="cs-CZ" sz="28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2800" b="1" dirty="0"/>
              </a:p>
            </p:txBody>
          </p:sp>
        </mc:Choice>
        <mc:Fallback xmlns="">
          <p:sp>
            <p:nvSpPr>
              <p:cNvPr id="25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59928" y="3420000"/>
                <a:ext cx="1764000" cy="50405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ovéPole 3"/>
          <p:cNvSpPr txBox="1"/>
          <p:nvPr/>
        </p:nvSpPr>
        <p:spPr>
          <a:xfrm>
            <a:off x="5040000" y="2520000"/>
            <a:ext cx="4116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Druhá mocnina součtu se nerovná součtu druhých mocnin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ovéPole 30"/>
              <p:cNvSpPr txBox="1"/>
              <p:nvPr/>
            </p:nvSpPr>
            <p:spPr>
              <a:xfrm>
                <a:off x="5400000" y="3240000"/>
                <a:ext cx="2844408" cy="470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24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sz="24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𝒂</m:t>
                              </m:r>
                              <m:r>
                                <a:rPr lang="cs-CZ" sz="24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cs-CZ" sz="24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</a:rPr>
                                <m:t>𝒃</m:t>
                              </m:r>
                            </m:e>
                          </m:d>
                        </m:e>
                        <m:sup>
                          <m:r>
                            <a:rPr lang="cs-CZ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cs-CZ" sz="24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≠</m:t>
                      </m:r>
                      <m:r>
                        <a:rPr lang="cs-CZ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cs-CZ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  <m:sup>
                          <m:r>
                            <a:rPr lang="cs-CZ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cs-CZ" sz="24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sSup>
                        <m:sSupPr>
                          <m:ctrlPr>
                            <a:rPr lang="cs-CZ" sz="24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24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𝒃</m:t>
                          </m:r>
                        </m:e>
                        <m:sup>
                          <m:r>
                            <a:rPr lang="cs-CZ" sz="24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cs-CZ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1" name="TextovéPole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0000" y="3240000"/>
                <a:ext cx="2844408" cy="47000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ovéPole 27"/>
          <p:cNvSpPr txBox="1"/>
          <p:nvPr/>
        </p:nvSpPr>
        <p:spPr>
          <a:xfrm>
            <a:off x="5040000" y="4528787"/>
            <a:ext cx="4116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Druhá mocnina rozdílu se nerovná rozdílu druhých mocnin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ovéPole 28"/>
              <p:cNvSpPr txBox="1"/>
              <p:nvPr/>
            </p:nvSpPr>
            <p:spPr>
              <a:xfrm>
                <a:off x="5400000" y="5400000"/>
                <a:ext cx="3060432" cy="470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24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sz="24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𝒂</m:t>
                              </m:r>
                              <m:r>
                                <a:rPr lang="cs-CZ" sz="24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cs-CZ" sz="24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𝒃</m:t>
                              </m:r>
                            </m:e>
                          </m:d>
                        </m:e>
                        <m:sup>
                          <m:r>
                            <a:rPr lang="cs-CZ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cs-CZ" sz="2400" b="1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≠</m:t>
                      </m:r>
                      <m:sSup>
                        <m:sSupPr>
                          <m:ctrlPr>
                            <a:rPr lang="cs-CZ" sz="24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24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𝒂</m:t>
                          </m:r>
                        </m:e>
                        <m:sup>
                          <m:r>
                            <a:rPr lang="cs-CZ" sz="24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  <m:r>
                        <a:rPr lang="cs-CZ" sz="24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sSup>
                        <m:sSupPr>
                          <m:ctrlPr>
                            <a:rPr lang="cs-CZ" sz="24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24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𝒃</m:t>
                          </m:r>
                        </m:e>
                        <m:sup>
                          <m:r>
                            <a:rPr lang="cs-CZ" sz="24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cs-CZ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9" name="TextovéPole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0000" y="5400000"/>
                <a:ext cx="3060432" cy="47000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3"/>
              <p:cNvSpPr txBox="1">
                <a:spLocks noChangeArrowheads="1"/>
              </p:cNvSpPr>
              <p:nvPr/>
            </p:nvSpPr>
            <p:spPr bwMode="auto">
              <a:xfrm>
                <a:off x="540000" y="4500000"/>
                <a:ext cx="2236192" cy="504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182562" tIns="46037" rIns="182562" bIns="46037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8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800" b="0" i="1" smtClean="0">
                              <a:latin typeface="Cambria Math"/>
                            </a:rPr>
                            <m:t>(13−</m:t>
                          </m:r>
                          <m:r>
                            <a:rPr lang="cs-CZ" sz="2800" b="0" i="1" smtClean="0">
                              <a:latin typeface="Cambria Math"/>
                              <a:ea typeface="Cambria Math"/>
                            </a:rPr>
                            <m:t>7</m:t>
                          </m:r>
                          <m:r>
                            <a:rPr lang="cs-CZ" sz="2800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cs-CZ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8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2800" b="1" dirty="0"/>
              </a:p>
            </p:txBody>
          </p:sp>
        </mc:Choice>
        <mc:Fallback xmlns="">
          <p:sp>
            <p:nvSpPr>
              <p:cNvPr id="20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0000" y="4500000"/>
                <a:ext cx="2236192" cy="504056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3"/>
              <p:cNvSpPr txBox="1">
                <a:spLocks noChangeArrowheads="1"/>
              </p:cNvSpPr>
              <p:nvPr/>
            </p:nvSpPr>
            <p:spPr bwMode="auto">
              <a:xfrm>
                <a:off x="2483960" y="4500000"/>
                <a:ext cx="1152040" cy="504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182562" tIns="46037" rIns="182562" bIns="46037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800" b="0" i="1" smtClean="0">
                              <a:latin typeface="Cambria Math"/>
                            </a:rPr>
                            <m:t>6</m:t>
                          </m:r>
                        </m:e>
                        <m:sup>
                          <m:r>
                            <a:rPr lang="cs-CZ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8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2800" b="1" dirty="0"/>
              </a:p>
            </p:txBody>
          </p:sp>
        </mc:Choice>
        <mc:Fallback xmlns="">
          <p:sp>
            <p:nvSpPr>
              <p:cNvPr id="21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483960" y="4500000"/>
                <a:ext cx="1152040" cy="504056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3"/>
              <p:cNvSpPr txBox="1">
                <a:spLocks noChangeArrowheads="1"/>
              </p:cNvSpPr>
              <p:nvPr/>
            </p:nvSpPr>
            <p:spPr bwMode="auto">
              <a:xfrm>
                <a:off x="540000" y="5400000"/>
                <a:ext cx="2092176" cy="504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182562" tIns="46037" rIns="182562" bIns="46037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b="0" i="1" smtClean="0">
                          <a:latin typeface="Cambria Math"/>
                        </a:rPr>
                        <m:t>1</m:t>
                      </m:r>
                      <m:sSup>
                        <m:sSupPr>
                          <m:ctrlPr>
                            <a:rPr lang="cs-CZ" sz="28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800" b="0" i="1" smtClean="0">
                              <a:latin typeface="Cambria Math"/>
                            </a:rPr>
                            <m:t>3</m:t>
                          </m:r>
                        </m:e>
                        <m:sup>
                          <m:r>
                            <a:rPr lang="cs-CZ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800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cs-CZ" sz="28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800" b="0" i="1" smtClean="0">
                              <a:latin typeface="Cambria Math"/>
                            </a:rPr>
                            <m:t>7</m:t>
                          </m:r>
                        </m:e>
                        <m:sup>
                          <m:r>
                            <a:rPr lang="cs-CZ" sz="28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8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2800" b="1" dirty="0"/>
              </a:p>
            </p:txBody>
          </p:sp>
        </mc:Choice>
        <mc:Fallback xmlns="">
          <p:sp>
            <p:nvSpPr>
              <p:cNvPr id="22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0000" y="5400000"/>
                <a:ext cx="2092176" cy="504056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3"/>
              <p:cNvSpPr txBox="1">
                <a:spLocks noChangeArrowheads="1"/>
              </p:cNvSpPr>
              <p:nvPr/>
            </p:nvSpPr>
            <p:spPr bwMode="auto">
              <a:xfrm>
                <a:off x="2376000" y="5400000"/>
                <a:ext cx="2242671" cy="504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182562" tIns="46037" rIns="182562" bIns="46037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b="0" i="1" smtClean="0">
                          <a:latin typeface="Cambria Math"/>
                        </a:rPr>
                        <m:t>169−</m:t>
                      </m:r>
                      <m:r>
                        <a:rPr lang="cs-CZ" sz="2800" b="0" i="1" smtClean="0">
                          <a:latin typeface="Cambria Math"/>
                          <a:ea typeface="Cambria Math"/>
                        </a:rPr>
                        <m:t>49</m:t>
                      </m:r>
                      <m:r>
                        <a:rPr lang="cs-CZ" sz="28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2800" b="1" dirty="0"/>
              </a:p>
            </p:txBody>
          </p:sp>
        </mc:Choice>
        <mc:Fallback xmlns="">
          <p:sp>
            <p:nvSpPr>
              <p:cNvPr id="23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76000" y="5400000"/>
                <a:ext cx="2242671" cy="504056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3"/>
              <p:cNvSpPr txBox="1">
                <a:spLocks noChangeArrowheads="1"/>
              </p:cNvSpPr>
              <p:nvPr/>
            </p:nvSpPr>
            <p:spPr bwMode="auto">
              <a:xfrm>
                <a:off x="4248000" y="5400000"/>
                <a:ext cx="936104" cy="504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182562" tIns="46037" rIns="182562" bIns="46037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b="0" i="1" u="dbl" smtClean="0">
                          <a:latin typeface="Cambria Math"/>
                        </a:rPr>
                        <m:t>120</m:t>
                      </m:r>
                    </m:oMath>
                  </m:oMathPara>
                </a14:m>
                <a:endParaRPr lang="cs-CZ" sz="2800" b="1" u="dbl" dirty="0"/>
              </a:p>
            </p:txBody>
          </p:sp>
        </mc:Choice>
        <mc:Fallback xmlns="">
          <p:sp>
            <p:nvSpPr>
              <p:cNvPr id="30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248000" y="5400000"/>
                <a:ext cx="936104" cy="504056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"/>
              <p:cNvSpPr txBox="1">
                <a:spLocks noChangeArrowheads="1"/>
              </p:cNvSpPr>
              <p:nvPr/>
            </p:nvSpPr>
            <p:spPr bwMode="auto">
              <a:xfrm>
                <a:off x="3419872" y="2492896"/>
                <a:ext cx="936104" cy="504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182562" tIns="46037" rIns="182562" bIns="46037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b="0" i="1" u="dbl" smtClean="0">
                          <a:latin typeface="Cambria Math"/>
                        </a:rPr>
                        <m:t>121</m:t>
                      </m:r>
                    </m:oMath>
                  </m:oMathPara>
                </a14:m>
                <a:endParaRPr lang="cs-CZ" sz="2800" b="1" u="dbl" dirty="0"/>
              </a:p>
            </p:txBody>
          </p:sp>
        </mc:Choice>
        <mc:Fallback xmlns="">
          <p:sp>
            <p:nvSpPr>
              <p:cNvPr id="32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19872" y="2492896"/>
                <a:ext cx="936104" cy="504056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44701429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  <p:bldP spid="12" grpId="0" build="p"/>
      <p:bldP spid="14" grpId="0" build="p"/>
      <p:bldP spid="15" grpId="0" build="p"/>
      <p:bldP spid="16" grpId="0" build="p"/>
      <p:bldP spid="17" grpId="0" build="p"/>
      <p:bldP spid="25" grpId="0" build="p"/>
      <p:bldP spid="4" grpId="0"/>
      <p:bldP spid="31" grpId="0"/>
      <p:bldP spid="28" grpId="0"/>
      <p:bldP spid="29" grpId="0"/>
      <p:bldP spid="20" grpId="0" build="p"/>
      <p:bldP spid="21" grpId="0" build="p"/>
      <p:bldP spid="22" grpId="0" build="p"/>
      <p:bldP spid="23" grpId="0" build="p"/>
      <p:bldP spid="30" grpId="0" build="p"/>
      <p:bldP spid="3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Objek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1772811"/>
              </p:ext>
            </p:extLst>
          </p:nvPr>
        </p:nvGraphicFramePr>
        <p:xfrm>
          <a:off x="45848" y="2996952"/>
          <a:ext cx="4489813" cy="32248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List" r:id="rId4" imgW="3076516" imgH="2209676" progId="Excel.Sheet.12">
                  <p:embed/>
                </p:oleObj>
              </mc:Choice>
              <mc:Fallback>
                <p:oleObj name="List" r:id="rId4" imgW="3076516" imgH="2209676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848" y="2996952"/>
                        <a:ext cx="4489813" cy="32248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7" rIns="92075" bIns="46037" anchor="ctr"/>
          <a:lstStyle/>
          <a:p>
            <a:pPr algn="ctr"/>
            <a:r>
              <a:rPr lang="cs-CZ" dirty="0" smtClean="0"/>
              <a:t>Určování druhé mocniny</a:t>
            </a:r>
            <a:endParaRPr lang="cs-CZ" sz="32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0000" y="1872000"/>
            <a:ext cx="2483849" cy="504056"/>
          </a:xfrm>
          <a:noFill/>
          <a:ln/>
        </p:spPr>
        <p:txBody>
          <a:bodyPr lIns="182562" tIns="46037" rIns="182562" bIns="46037"/>
          <a:lstStyle/>
          <a:p>
            <a:pPr marL="0" indent="0">
              <a:buNone/>
            </a:pPr>
            <a:r>
              <a:rPr lang="cs-CZ" sz="2000" dirty="0" smtClean="0"/>
              <a:t>1. Výpočtem:</a:t>
            </a:r>
            <a:endParaRPr lang="cs-CZ" sz="2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3"/>
              <p:cNvSpPr txBox="1">
                <a:spLocks noChangeArrowheads="1"/>
              </p:cNvSpPr>
              <p:nvPr/>
            </p:nvSpPr>
            <p:spPr bwMode="auto">
              <a:xfrm>
                <a:off x="5220072" y="1800000"/>
                <a:ext cx="936104" cy="504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182562" tIns="46037" rIns="182562" bIns="46037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000" b="0" i="1" u="dbl" smtClean="0">
                          <a:latin typeface="Cambria Math"/>
                        </a:rPr>
                        <m:t>81</m:t>
                      </m:r>
                    </m:oMath>
                  </m:oMathPara>
                </a14:m>
                <a:endParaRPr lang="cs-CZ" sz="2000" b="1" u="dbl" dirty="0"/>
              </a:p>
            </p:txBody>
          </p:sp>
        </mc:Choice>
        <mc:Fallback xmlns="">
          <p:sp>
            <p:nvSpPr>
              <p:cNvPr id="14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20072" y="1800000"/>
                <a:ext cx="936104" cy="50405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3"/>
              <p:cNvSpPr txBox="1">
                <a:spLocks noChangeArrowheads="1"/>
              </p:cNvSpPr>
              <p:nvPr/>
            </p:nvSpPr>
            <p:spPr bwMode="auto">
              <a:xfrm>
                <a:off x="4535661" y="1800000"/>
                <a:ext cx="1102062" cy="504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182562" tIns="46037" rIns="182562" bIns="46037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000" b="0" i="1" smtClean="0">
                              <a:latin typeface="Cambria Math"/>
                            </a:rPr>
                            <m:t>9</m:t>
                          </m:r>
                        </m:e>
                        <m:sup>
                          <m:r>
                            <a:rPr lang="cs-CZ" sz="2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0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2000" b="1" dirty="0"/>
              </a:p>
            </p:txBody>
          </p:sp>
        </mc:Choice>
        <mc:Fallback xmlns="">
          <p:sp>
            <p:nvSpPr>
              <p:cNvPr id="16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35661" y="1800000"/>
                <a:ext cx="1102062" cy="50405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ovéPole 3"/>
          <p:cNvSpPr txBox="1"/>
          <p:nvPr/>
        </p:nvSpPr>
        <p:spPr>
          <a:xfrm>
            <a:off x="3203849" y="1800000"/>
            <a:ext cx="1584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a) zpaměti</a:t>
            </a:r>
            <a:endParaRPr lang="cs-CZ" b="1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3204000" y="2340000"/>
            <a:ext cx="1517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b) písemně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3"/>
              <p:cNvSpPr txBox="1">
                <a:spLocks noChangeArrowheads="1"/>
              </p:cNvSpPr>
              <p:nvPr/>
            </p:nvSpPr>
            <p:spPr bwMode="auto">
              <a:xfrm>
                <a:off x="4536000" y="2340000"/>
                <a:ext cx="1573562" cy="504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182562" tIns="46037" rIns="182562" bIns="46037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000" b="0" i="1" smtClean="0">
                              <a:latin typeface="Cambria Math"/>
                            </a:rPr>
                            <m:t>123</m:t>
                          </m:r>
                        </m:e>
                        <m:sup>
                          <m:r>
                            <a:rPr lang="cs-CZ" sz="2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0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2000" b="1" dirty="0"/>
              </a:p>
            </p:txBody>
          </p:sp>
        </mc:Choice>
        <mc:Fallback xmlns="">
          <p:sp>
            <p:nvSpPr>
              <p:cNvPr id="24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36000" y="2340000"/>
                <a:ext cx="1573562" cy="504056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3"/>
              <p:cNvSpPr txBox="1">
                <a:spLocks noChangeArrowheads="1"/>
              </p:cNvSpPr>
              <p:nvPr/>
            </p:nvSpPr>
            <p:spPr bwMode="auto">
              <a:xfrm>
                <a:off x="5400000" y="2340000"/>
                <a:ext cx="2287942" cy="504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182562" tIns="46037" rIns="182562" bIns="46037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000" b="0" i="1" smtClean="0">
                          <a:latin typeface="Cambria Math"/>
                        </a:rPr>
                        <m:t>123</m:t>
                      </m:r>
                      <m:r>
                        <a:rPr lang="cs-CZ" sz="2000" b="0" i="1" smtClean="0">
                          <a:latin typeface="Cambria Math"/>
                          <a:ea typeface="Cambria Math"/>
                        </a:rPr>
                        <m:t>∙123</m:t>
                      </m:r>
                      <m:r>
                        <a:rPr lang="cs-CZ" sz="20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2000" b="1" dirty="0"/>
              </a:p>
            </p:txBody>
          </p:sp>
        </mc:Choice>
        <mc:Fallback xmlns="">
          <p:sp>
            <p:nvSpPr>
              <p:cNvPr id="26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00000" y="2340000"/>
                <a:ext cx="2287942" cy="504056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3"/>
              <p:cNvSpPr txBox="1">
                <a:spLocks noChangeArrowheads="1"/>
              </p:cNvSpPr>
              <p:nvPr/>
            </p:nvSpPr>
            <p:spPr bwMode="auto">
              <a:xfrm>
                <a:off x="6768000" y="2340000"/>
                <a:ext cx="1368693" cy="504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182562" tIns="46037" rIns="182562" bIns="46037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000" b="0" i="1" u="dbl" smtClean="0">
                          <a:latin typeface="Cambria Math"/>
                        </a:rPr>
                        <m:t>15 129</m:t>
                      </m:r>
                    </m:oMath>
                  </m:oMathPara>
                </a14:m>
                <a:endParaRPr lang="cs-CZ" sz="2000" b="1" u="dbl" dirty="0"/>
              </a:p>
            </p:txBody>
          </p:sp>
        </mc:Choice>
        <mc:Fallback xmlns="">
          <p:sp>
            <p:nvSpPr>
              <p:cNvPr id="27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768000" y="2340000"/>
                <a:ext cx="1368693" cy="504056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Rectangle 3"/>
          <p:cNvSpPr txBox="1">
            <a:spLocks noChangeArrowheads="1"/>
          </p:cNvSpPr>
          <p:nvPr/>
        </p:nvSpPr>
        <p:spPr bwMode="auto">
          <a:xfrm>
            <a:off x="720000" y="2631877"/>
            <a:ext cx="3326966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2562" tIns="46037" rIns="182562" bIns="46037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cs-CZ" sz="2000" dirty="0" smtClean="0"/>
              <a:t>2. Pomocí tabulek:</a:t>
            </a:r>
            <a:endParaRPr lang="cs-CZ" sz="2000" b="1" dirty="0"/>
          </a:p>
        </p:txBody>
      </p:sp>
      <p:sp>
        <p:nvSpPr>
          <p:cNvPr id="33" name="Rectangle 3"/>
          <p:cNvSpPr txBox="1">
            <a:spLocks noChangeArrowheads="1"/>
          </p:cNvSpPr>
          <p:nvPr/>
        </p:nvSpPr>
        <p:spPr bwMode="auto">
          <a:xfrm>
            <a:off x="5086692" y="2883905"/>
            <a:ext cx="3168352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2562" tIns="46037" rIns="182562" bIns="46037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cs-CZ" sz="2000" dirty="0" smtClean="0"/>
              <a:t>3. S kalkulačkou:</a:t>
            </a:r>
            <a:endParaRPr lang="cs-CZ" sz="2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/>
              <p:cNvSpPr txBox="1"/>
              <p:nvPr/>
            </p:nvSpPr>
            <p:spPr>
              <a:xfrm>
                <a:off x="1763688" y="3068960"/>
                <a:ext cx="524493" cy="3101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cs-CZ" sz="140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cs-CZ" sz="1400" b="0" i="1" smtClean="0">
                              <a:latin typeface="Cambria Math"/>
                            </a:rPr>
                            <m:t>𝑛</m:t>
                          </m:r>
                        </m:e>
                      </m:rad>
                    </m:oMath>
                  </m:oMathPara>
                </a14:m>
                <a:endParaRPr lang="cs-CZ" sz="1400" dirty="0"/>
              </a:p>
            </p:txBody>
          </p:sp>
        </mc:Choice>
        <mc:Fallback xmlns=""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3688" y="3068960"/>
                <a:ext cx="524493" cy="310150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ovéPole 33"/>
              <p:cNvSpPr txBox="1"/>
              <p:nvPr/>
            </p:nvSpPr>
            <p:spPr>
              <a:xfrm>
                <a:off x="3779912" y="3068960"/>
                <a:ext cx="524493" cy="3101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cs-CZ" sz="1400" i="1" smtClean="0">
                              <a:latin typeface="Cambria Math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cs-CZ" sz="1400" b="0" i="1" smtClean="0">
                              <a:latin typeface="Cambria Math"/>
                            </a:rPr>
                            <m:t>3</m:t>
                          </m:r>
                        </m:deg>
                        <m:e>
                          <m:r>
                            <a:rPr lang="cs-CZ" sz="1400" b="0" i="1" smtClean="0">
                              <a:latin typeface="Cambria Math"/>
                            </a:rPr>
                            <m:t>𝑛</m:t>
                          </m:r>
                        </m:e>
                      </m:rad>
                    </m:oMath>
                  </m:oMathPara>
                </a14:m>
                <a:endParaRPr lang="cs-CZ" sz="1400" dirty="0"/>
              </a:p>
            </p:txBody>
          </p:sp>
        </mc:Choice>
        <mc:Fallback xmlns="">
          <p:sp>
            <p:nvSpPr>
              <p:cNvPr id="34" name="TextovéPole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912" y="3068960"/>
                <a:ext cx="524493" cy="310150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/>
              <p:cNvSpPr txBox="1"/>
              <p:nvPr/>
            </p:nvSpPr>
            <p:spPr>
              <a:xfrm>
                <a:off x="360000" y="6300000"/>
                <a:ext cx="122413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4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400" b="0" i="1" smtClean="0">
                              <a:latin typeface="Cambria Math"/>
                            </a:rPr>
                            <m:t>104</m:t>
                          </m:r>
                        </m:e>
                        <m:sup>
                          <m:r>
                            <a:rPr lang="cs-CZ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00" y="6300000"/>
                <a:ext cx="1224136" cy="461665"/>
              </a:xfrm>
              <a:prstGeom prst="rect">
                <a:avLst/>
              </a:prstGeom>
              <a:blipFill rotWithShape="1">
                <a:blip r:embed="rId13"/>
                <a:stretch>
                  <a:fillRect l="-99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ovéPole 34"/>
              <p:cNvSpPr txBox="1"/>
              <p:nvPr/>
            </p:nvSpPr>
            <p:spPr>
              <a:xfrm>
                <a:off x="1331640" y="6299883"/>
                <a:ext cx="10518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/>
                        </a:rPr>
                        <m:t>10 816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35" name="TextovéPole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6299883"/>
                <a:ext cx="1051844" cy="461665"/>
              </a:xfrm>
              <a:prstGeom prst="rect">
                <a:avLst/>
              </a:prstGeom>
              <a:blipFill rotWithShape="1">
                <a:blip r:embed="rId14"/>
                <a:stretch>
                  <a:fillRect l="-1156" r="-578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Ovál 7"/>
          <p:cNvSpPr/>
          <p:nvPr/>
        </p:nvSpPr>
        <p:spPr bwMode="auto">
          <a:xfrm>
            <a:off x="42960" y="4261012"/>
            <a:ext cx="684346" cy="28803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3" name="Přímá spojnice se šipkou 12"/>
          <p:cNvCxnSpPr/>
          <p:nvPr/>
        </p:nvCxnSpPr>
        <p:spPr bwMode="auto">
          <a:xfrm>
            <a:off x="727306" y="4378134"/>
            <a:ext cx="215286" cy="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7" name="Ovál 36"/>
          <p:cNvSpPr/>
          <p:nvPr/>
        </p:nvSpPr>
        <p:spPr bwMode="auto">
          <a:xfrm>
            <a:off x="942592" y="4225008"/>
            <a:ext cx="800938" cy="36004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0900" y="3360811"/>
            <a:ext cx="2057400" cy="293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5685315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  <p:bldP spid="14" grpId="0" build="p"/>
      <p:bldP spid="16" grpId="0" build="p"/>
      <p:bldP spid="4" grpId="0"/>
      <p:bldP spid="19" grpId="0"/>
      <p:bldP spid="24" grpId="0" build="p"/>
      <p:bldP spid="26" grpId="0" build="p"/>
      <p:bldP spid="27" grpId="0" build="p"/>
      <p:bldP spid="32" grpId="0" build="p"/>
      <p:bldP spid="33" grpId="0"/>
      <p:bldP spid="5" grpId="0"/>
      <p:bldP spid="34" grpId="0"/>
      <p:bldP spid="7" grpId="0"/>
      <p:bldP spid="35" grpId="0"/>
      <p:bldP spid="8" grpId="0" animBg="1"/>
      <p:bldP spid="3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7" rIns="92075" bIns="46037" anchor="ctr"/>
          <a:lstStyle/>
          <a:p>
            <a:pPr algn="ctr"/>
            <a:r>
              <a:rPr lang="cs-CZ" dirty="0" smtClean="0"/>
              <a:t>Určování druhé mocniny</a:t>
            </a:r>
            <a:endParaRPr lang="cs-CZ" sz="3200" dirty="0"/>
          </a:p>
        </p:txBody>
      </p:sp>
      <p:sp>
        <p:nvSpPr>
          <p:cNvPr id="33" name="Rectangle 3"/>
          <p:cNvSpPr txBox="1">
            <a:spLocks noChangeArrowheads="1"/>
          </p:cNvSpPr>
          <p:nvPr/>
        </p:nvSpPr>
        <p:spPr bwMode="auto">
          <a:xfrm>
            <a:off x="720000" y="1980000"/>
            <a:ext cx="3168352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2562" tIns="46037" rIns="182562" bIns="46037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cs-CZ" sz="2000" dirty="0" smtClean="0"/>
              <a:t>3. S kalkulačkou:</a:t>
            </a:r>
            <a:endParaRPr lang="cs-CZ" sz="2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/>
              <p:cNvSpPr txBox="1"/>
              <p:nvPr/>
            </p:nvSpPr>
            <p:spPr>
              <a:xfrm>
                <a:off x="2999903" y="2023223"/>
                <a:ext cx="122413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4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400" b="0" i="1" smtClean="0">
                              <a:latin typeface="Cambria Math"/>
                            </a:rPr>
                            <m:t>104</m:t>
                          </m:r>
                        </m:e>
                        <m:sup>
                          <m:r>
                            <a:rPr lang="cs-CZ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9903" y="2023223"/>
                <a:ext cx="1224136" cy="461665"/>
              </a:xfrm>
              <a:prstGeom prst="rect">
                <a:avLst/>
              </a:prstGeom>
              <a:blipFill rotWithShape="1">
                <a:blip r:embed="rId2"/>
                <a:stretch>
                  <a:fillRect l="-99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ovéPole 34"/>
              <p:cNvSpPr txBox="1"/>
              <p:nvPr/>
            </p:nvSpPr>
            <p:spPr>
              <a:xfrm>
                <a:off x="4190094" y="2042497"/>
                <a:ext cx="10518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/>
                        </a:rPr>
                        <m:t>10 816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35" name="TextovéPole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0094" y="2042497"/>
                <a:ext cx="1051844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1156" r="-578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00" y="2880000"/>
            <a:ext cx="2057400" cy="293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ovéPole 8"/>
          <p:cNvSpPr txBox="1"/>
          <p:nvPr/>
        </p:nvSpPr>
        <p:spPr>
          <a:xfrm>
            <a:off x="2268008" y="4320000"/>
            <a:ext cx="432048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b="1" dirty="0" smtClean="0"/>
              <a:t>1</a:t>
            </a:r>
            <a:endParaRPr lang="cs-CZ" sz="2400" b="1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3312008" y="4320000"/>
            <a:ext cx="432048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b="1" dirty="0" smtClean="0"/>
              <a:t>0</a:t>
            </a:r>
            <a:endParaRPr lang="cs-CZ" sz="2400" b="1" dirty="0"/>
          </a:p>
        </p:txBody>
      </p:sp>
      <p:sp>
        <p:nvSpPr>
          <p:cNvPr id="28" name="TextovéPole 27"/>
          <p:cNvSpPr txBox="1"/>
          <p:nvPr/>
        </p:nvSpPr>
        <p:spPr>
          <a:xfrm>
            <a:off x="4326422" y="4320000"/>
            <a:ext cx="432048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b="1" dirty="0" smtClean="0"/>
              <a:t>4</a:t>
            </a:r>
            <a:endParaRPr lang="cs-CZ" sz="2400" b="1" dirty="0"/>
          </a:p>
        </p:txBody>
      </p:sp>
      <p:sp>
        <p:nvSpPr>
          <p:cNvPr id="29" name="TextovéPole 28"/>
          <p:cNvSpPr txBox="1"/>
          <p:nvPr/>
        </p:nvSpPr>
        <p:spPr>
          <a:xfrm>
            <a:off x="5362029" y="4320000"/>
            <a:ext cx="432048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latin typeface="Arial"/>
                <a:cs typeface="Arial"/>
              </a:rPr>
              <a:t>*</a:t>
            </a:r>
            <a:endParaRPr lang="cs-CZ" sz="2400" b="1" dirty="0"/>
          </a:p>
        </p:txBody>
      </p:sp>
      <p:sp>
        <p:nvSpPr>
          <p:cNvPr id="30" name="TextovéPole 29"/>
          <p:cNvSpPr txBox="1"/>
          <p:nvPr/>
        </p:nvSpPr>
        <p:spPr>
          <a:xfrm>
            <a:off x="6372200" y="4320000"/>
            <a:ext cx="432048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latin typeface="Arial"/>
                <a:cs typeface="Arial"/>
              </a:rPr>
              <a:t>=</a:t>
            </a:r>
            <a:endParaRPr lang="cs-CZ" sz="2400" b="1" dirty="0"/>
          </a:p>
        </p:txBody>
      </p:sp>
      <p:sp>
        <p:nvSpPr>
          <p:cNvPr id="31" name="TextovéPole 30"/>
          <p:cNvSpPr txBox="1"/>
          <p:nvPr/>
        </p:nvSpPr>
        <p:spPr>
          <a:xfrm>
            <a:off x="5868008" y="4320000"/>
            <a:ext cx="432048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b="1" dirty="0" smtClean="0"/>
              <a:t>+</a:t>
            </a:r>
            <a:endParaRPr lang="cs-CZ" sz="2400" b="1" dirty="0"/>
          </a:p>
        </p:txBody>
      </p:sp>
      <p:sp>
        <p:nvSpPr>
          <p:cNvPr id="36" name="TextovéPole 35"/>
          <p:cNvSpPr txBox="1"/>
          <p:nvPr/>
        </p:nvSpPr>
        <p:spPr>
          <a:xfrm>
            <a:off x="4860008" y="4320000"/>
            <a:ext cx="432048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b="1" dirty="0" smtClean="0"/>
              <a:t>+</a:t>
            </a:r>
            <a:endParaRPr lang="cs-CZ" sz="2400" b="1" dirty="0"/>
          </a:p>
        </p:txBody>
      </p:sp>
      <p:sp>
        <p:nvSpPr>
          <p:cNvPr id="38" name="TextovéPole 37"/>
          <p:cNvSpPr txBox="1"/>
          <p:nvPr/>
        </p:nvSpPr>
        <p:spPr>
          <a:xfrm>
            <a:off x="3816008" y="4320000"/>
            <a:ext cx="432048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b="1" dirty="0" smtClean="0"/>
              <a:t>+</a:t>
            </a:r>
            <a:endParaRPr lang="cs-CZ" sz="2400" b="1" dirty="0"/>
          </a:p>
        </p:txBody>
      </p:sp>
      <p:sp>
        <p:nvSpPr>
          <p:cNvPr id="39" name="TextovéPole 38"/>
          <p:cNvSpPr txBox="1"/>
          <p:nvPr/>
        </p:nvSpPr>
        <p:spPr>
          <a:xfrm>
            <a:off x="2772008" y="4320000"/>
            <a:ext cx="432048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b="1" dirty="0" smtClean="0"/>
              <a:t>+</a:t>
            </a:r>
            <a:endParaRPr lang="cs-CZ" sz="24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2880000"/>
            <a:ext cx="2047875" cy="295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7415693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build="p"/>
      <p:bldP spid="7" grpId="0"/>
      <p:bldP spid="35" grpId="0"/>
      <p:bldP spid="9" grpId="0" animBg="1"/>
      <p:bldP spid="25" grpId="0" animBg="1"/>
      <p:bldP spid="28" grpId="0" animBg="1"/>
      <p:bldP spid="29" grpId="0" animBg="1"/>
      <p:bldP spid="30" grpId="0" animBg="1"/>
      <p:bldP spid="31" grpId="0" animBg="1"/>
      <p:bldP spid="36" grpId="0" animBg="1"/>
      <p:bldP spid="38" grpId="0" animBg="1"/>
      <p:bldP spid="3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7" rIns="92075" bIns="46037" anchor="ctr"/>
          <a:lstStyle/>
          <a:p>
            <a:pPr algn="ctr"/>
            <a:r>
              <a:rPr lang="cs-CZ" dirty="0" smtClean="0"/>
              <a:t>Určování druhé mocniny</a:t>
            </a:r>
            <a:endParaRPr lang="cs-CZ" sz="3200" dirty="0"/>
          </a:p>
        </p:txBody>
      </p:sp>
      <p:sp>
        <p:nvSpPr>
          <p:cNvPr id="33" name="Rectangle 3"/>
          <p:cNvSpPr txBox="1">
            <a:spLocks noChangeArrowheads="1"/>
          </p:cNvSpPr>
          <p:nvPr/>
        </p:nvSpPr>
        <p:spPr bwMode="auto">
          <a:xfrm>
            <a:off x="720000" y="1980000"/>
            <a:ext cx="3168352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2562" tIns="46037" rIns="182562" bIns="46037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cs-CZ" sz="2000" dirty="0" smtClean="0"/>
              <a:t>3. S kalkulačkou:</a:t>
            </a:r>
            <a:endParaRPr lang="cs-CZ" sz="2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/>
              <p:cNvSpPr txBox="1"/>
              <p:nvPr/>
            </p:nvSpPr>
            <p:spPr>
              <a:xfrm>
                <a:off x="2999903" y="2023223"/>
                <a:ext cx="122413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4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400" b="0" i="1" smtClean="0">
                              <a:latin typeface="Cambria Math"/>
                            </a:rPr>
                            <m:t>104</m:t>
                          </m:r>
                        </m:e>
                        <m:sup>
                          <m:r>
                            <a:rPr lang="cs-CZ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9903" y="2023223"/>
                <a:ext cx="1224136" cy="461665"/>
              </a:xfrm>
              <a:prstGeom prst="rect">
                <a:avLst/>
              </a:prstGeom>
              <a:blipFill rotWithShape="1">
                <a:blip r:embed="rId2"/>
                <a:stretch>
                  <a:fillRect l="-99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ovéPole 34"/>
              <p:cNvSpPr txBox="1"/>
              <p:nvPr/>
            </p:nvSpPr>
            <p:spPr>
              <a:xfrm>
                <a:off x="4190094" y="2042497"/>
                <a:ext cx="10518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/>
                        </a:rPr>
                        <m:t>10 816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35" name="TextovéPole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0094" y="2042497"/>
                <a:ext cx="1051844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1156" r="-578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ovéPole 8"/>
          <p:cNvSpPr txBox="1"/>
          <p:nvPr/>
        </p:nvSpPr>
        <p:spPr>
          <a:xfrm>
            <a:off x="2774123" y="6135687"/>
            <a:ext cx="432048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b="1" dirty="0" smtClean="0"/>
              <a:t>1</a:t>
            </a:r>
            <a:endParaRPr lang="cs-CZ" sz="2400" b="1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3818123" y="6135687"/>
            <a:ext cx="432048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b="1" dirty="0" smtClean="0"/>
              <a:t>0</a:t>
            </a:r>
            <a:endParaRPr lang="cs-CZ" sz="2400" b="1" dirty="0"/>
          </a:p>
        </p:txBody>
      </p:sp>
      <p:sp>
        <p:nvSpPr>
          <p:cNvPr id="28" name="TextovéPole 27"/>
          <p:cNvSpPr txBox="1"/>
          <p:nvPr/>
        </p:nvSpPr>
        <p:spPr>
          <a:xfrm>
            <a:off x="4832537" y="6135687"/>
            <a:ext cx="432048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b="1" dirty="0" smtClean="0"/>
              <a:t>4</a:t>
            </a:r>
            <a:endParaRPr lang="cs-CZ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ovéPole 28"/>
              <p:cNvSpPr txBox="1"/>
              <p:nvPr/>
            </p:nvSpPr>
            <p:spPr>
              <a:xfrm>
                <a:off x="5868144" y="6135687"/>
                <a:ext cx="432048" cy="470000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400" b="1" i="1" dirty="0" smtClean="0">
                              <a:latin typeface="Cambria Math"/>
                              <a:cs typeface="Arial"/>
                            </a:rPr>
                          </m:ctrlPr>
                        </m:sSupPr>
                        <m:e>
                          <m:r>
                            <a:rPr lang="cs-CZ" sz="2400" b="1" i="1" dirty="0" smtClean="0">
                              <a:latin typeface="Cambria Math"/>
                              <a:cs typeface="Arial"/>
                            </a:rPr>
                            <m:t>𝒙</m:t>
                          </m:r>
                        </m:e>
                        <m:sup>
                          <m:r>
                            <a:rPr lang="cs-CZ" sz="2400" b="1" i="1" dirty="0" smtClean="0">
                              <a:latin typeface="Cambria Math"/>
                              <a:cs typeface="Arial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cs-CZ" sz="2400" b="1" dirty="0"/>
              </a:p>
            </p:txBody>
          </p:sp>
        </mc:Choice>
        <mc:Fallback xmlns="">
          <p:sp>
            <p:nvSpPr>
              <p:cNvPr id="29" name="TextovéPole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144" y="6135687"/>
                <a:ext cx="432048" cy="47000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ovéPole 35"/>
          <p:cNvSpPr txBox="1"/>
          <p:nvPr/>
        </p:nvSpPr>
        <p:spPr>
          <a:xfrm>
            <a:off x="5366123" y="6135687"/>
            <a:ext cx="432048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b="1" dirty="0" smtClean="0"/>
              <a:t>+</a:t>
            </a:r>
            <a:endParaRPr lang="cs-CZ" sz="2400" b="1" dirty="0"/>
          </a:p>
        </p:txBody>
      </p:sp>
      <p:sp>
        <p:nvSpPr>
          <p:cNvPr id="38" name="TextovéPole 37"/>
          <p:cNvSpPr txBox="1"/>
          <p:nvPr/>
        </p:nvSpPr>
        <p:spPr>
          <a:xfrm>
            <a:off x="4322123" y="6135687"/>
            <a:ext cx="432048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b="1" dirty="0" smtClean="0"/>
              <a:t>+</a:t>
            </a:r>
            <a:endParaRPr lang="cs-CZ" sz="2400" b="1" dirty="0"/>
          </a:p>
        </p:txBody>
      </p:sp>
      <p:sp>
        <p:nvSpPr>
          <p:cNvPr id="39" name="TextovéPole 38"/>
          <p:cNvSpPr txBox="1"/>
          <p:nvPr/>
        </p:nvSpPr>
        <p:spPr>
          <a:xfrm>
            <a:off x="3278123" y="6135687"/>
            <a:ext cx="432048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b="1" dirty="0" smtClean="0"/>
              <a:t>+</a:t>
            </a:r>
            <a:endParaRPr lang="cs-CZ" sz="24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288" y="2651348"/>
            <a:ext cx="3886200" cy="300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4247" y="2660873"/>
            <a:ext cx="3924300" cy="300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1241148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build="p"/>
      <p:bldP spid="7" grpId="0"/>
      <p:bldP spid="35" grpId="0"/>
      <p:bldP spid="9" grpId="0" animBg="1"/>
      <p:bldP spid="25" grpId="0" animBg="1"/>
      <p:bldP spid="28" grpId="0" animBg="1"/>
      <p:bldP spid="29" grpId="0" animBg="1"/>
      <p:bldP spid="36" grpId="0" animBg="1"/>
      <p:bldP spid="38" grpId="0" animBg="1"/>
      <p:bldP spid="3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Objek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1465513"/>
              </p:ext>
            </p:extLst>
          </p:nvPr>
        </p:nvGraphicFramePr>
        <p:xfrm>
          <a:off x="45848" y="2996952"/>
          <a:ext cx="4489813" cy="32248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8" name="List" r:id="rId4" imgW="3076516" imgH="2209676" progId="Excel.Sheet.12">
                  <p:embed/>
                </p:oleObj>
              </mc:Choice>
              <mc:Fallback>
                <p:oleObj name="List" r:id="rId4" imgW="3076516" imgH="2209676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848" y="2996952"/>
                        <a:ext cx="4489813" cy="32248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7" rIns="92075" bIns="46037" anchor="ctr"/>
          <a:lstStyle/>
          <a:p>
            <a:pPr algn="ctr"/>
            <a:r>
              <a:rPr lang="cs-CZ" dirty="0" smtClean="0"/>
              <a:t>Určování druhé mocniny</a:t>
            </a:r>
            <a:br>
              <a:rPr lang="cs-CZ" dirty="0" smtClean="0"/>
            </a:br>
            <a:r>
              <a:rPr lang="cs-CZ" sz="3200" dirty="0" smtClean="0"/>
              <a:t>Desetinná čísla + Velká čísla</a:t>
            </a:r>
            <a:endParaRPr lang="cs-CZ" sz="32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0000" y="1872000"/>
            <a:ext cx="7020352" cy="504056"/>
          </a:xfrm>
          <a:noFill/>
          <a:ln/>
        </p:spPr>
        <p:txBody>
          <a:bodyPr lIns="182562" tIns="46037" rIns="182562" bIns="46037"/>
          <a:lstStyle/>
          <a:p>
            <a:pPr marL="0" indent="0">
              <a:buNone/>
            </a:pPr>
            <a:r>
              <a:rPr lang="cs-CZ" sz="2000" dirty="0" smtClean="0"/>
              <a:t>1. Výpočtem a s kalkulačkou obdobně jako čísla přirozená.</a:t>
            </a:r>
            <a:endParaRPr lang="cs-CZ" sz="2000" b="1" dirty="0"/>
          </a:p>
        </p:txBody>
      </p:sp>
      <p:sp>
        <p:nvSpPr>
          <p:cNvPr id="32" name="Rectangle 3"/>
          <p:cNvSpPr txBox="1">
            <a:spLocks noChangeArrowheads="1"/>
          </p:cNvSpPr>
          <p:nvPr/>
        </p:nvSpPr>
        <p:spPr bwMode="auto">
          <a:xfrm>
            <a:off x="720000" y="2631877"/>
            <a:ext cx="3326966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2562" tIns="46037" rIns="182562" bIns="46037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cs-CZ" sz="2000" dirty="0" smtClean="0"/>
              <a:t>2. Pomocí tabulek:</a:t>
            </a:r>
            <a:endParaRPr lang="cs-CZ" sz="2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/>
              <p:cNvSpPr txBox="1"/>
              <p:nvPr/>
            </p:nvSpPr>
            <p:spPr>
              <a:xfrm>
                <a:off x="1763688" y="3068960"/>
                <a:ext cx="524493" cy="3101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cs-CZ" sz="140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cs-CZ" sz="1400" b="0" i="1" smtClean="0">
                              <a:latin typeface="Cambria Math"/>
                            </a:rPr>
                            <m:t>𝑛</m:t>
                          </m:r>
                        </m:e>
                      </m:rad>
                    </m:oMath>
                  </m:oMathPara>
                </a14:m>
                <a:endParaRPr lang="cs-CZ" sz="1400" dirty="0"/>
              </a:p>
            </p:txBody>
          </p:sp>
        </mc:Choice>
        <mc:Fallback xmlns=""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3688" y="3068960"/>
                <a:ext cx="524493" cy="31015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ovéPole 33"/>
              <p:cNvSpPr txBox="1"/>
              <p:nvPr/>
            </p:nvSpPr>
            <p:spPr>
              <a:xfrm>
                <a:off x="3779912" y="3068960"/>
                <a:ext cx="524493" cy="3101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cs-CZ" sz="1400" i="1" smtClean="0">
                              <a:latin typeface="Cambria Math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cs-CZ" sz="1400" b="0" i="1" smtClean="0">
                              <a:latin typeface="Cambria Math"/>
                            </a:rPr>
                            <m:t>3</m:t>
                          </m:r>
                        </m:deg>
                        <m:e>
                          <m:r>
                            <a:rPr lang="cs-CZ" sz="1400" b="0" i="1" smtClean="0">
                              <a:latin typeface="Cambria Math"/>
                            </a:rPr>
                            <m:t>𝑛</m:t>
                          </m:r>
                        </m:e>
                      </m:rad>
                    </m:oMath>
                  </m:oMathPara>
                </a14:m>
                <a:endParaRPr lang="cs-CZ" sz="1400" dirty="0"/>
              </a:p>
            </p:txBody>
          </p:sp>
        </mc:Choice>
        <mc:Fallback xmlns="">
          <p:sp>
            <p:nvSpPr>
              <p:cNvPr id="34" name="TextovéPole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912" y="3068960"/>
                <a:ext cx="524493" cy="31015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Ovál 7"/>
          <p:cNvSpPr/>
          <p:nvPr/>
        </p:nvSpPr>
        <p:spPr bwMode="auto">
          <a:xfrm>
            <a:off x="35654" y="5085184"/>
            <a:ext cx="684346" cy="28803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3" name="Přímá spojnice se šipkou 12"/>
          <p:cNvCxnSpPr/>
          <p:nvPr/>
        </p:nvCxnSpPr>
        <p:spPr bwMode="auto">
          <a:xfrm>
            <a:off x="718142" y="5229200"/>
            <a:ext cx="215286" cy="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7" name="Ovál 36"/>
          <p:cNvSpPr/>
          <p:nvPr/>
        </p:nvSpPr>
        <p:spPr bwMode="auto">
          <a:xfrm>
            <a:off x="933428" y="5059615"/>
            <a:ext cx="800938" cy="36004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ovéPole 1"/>
              <p:cNvSpPr txBox="1"/>
              <p:nvPr/>
            </p:nvSpPr>
            <p:spPr>
              <a:xfrm>
                <a:off x="4680000" y="2520000"/>
                <a:ext cx="8857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cs-CZ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/>
                          </a:rPr>
                          <m:t>10,7</m:t>
                        </m:r>
                      </m:e>
                      <m:sup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cs-CZ" dirty="0" smtClean="0"/>
                  <a:t>=</a:t>
                </a:r>
                <a:endParaRPr lang="cs-CZ" dirty="0"/>
              </a:p>
            </p:txBody>
          </p:sp>
        </mc:Choice>
        <mc:Fallback xmlns="">
          <p:sp>
            <p:nvSpPr>
              <p:cNvPr id="2" name="TextovéPo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0000" y="2520000"/>
                <a:ext cx="885764" cy="369332"/>
              </a:xfrm>
              <a:prstGeom prst="rect">
                <a:avLst/>
              </a:prstGeom>
              <a:blipFill rotWithShape="1">
                <a:blip r:embed="rId8"/>
                <a:stretch>
                  <a:fillRect t="-8197" r="-2069" b="-2459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ovéPole 22"/>
              <p:cNvSpPr txBox="1"/>
              <p:nvPr/>
            </p:nvSpPr>
            <p:spPr>
              <a:xfrm>
                <a:off x="6732240" y="2520000"/>
                <a:ext cx="14401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cs-CZ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/>
                          </a:rPr>
                          <m:t>107</m:t>
                        </m:r>
                      </m:e>
                      <m:sup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cs-CZ" i="1" smtClean="0"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cs-CZ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0,1</m:t>
                        </m:r>
                      </m:e>
                      <m:sup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cs-CZ" dirty="0" smtClean="0"/>
                  <a:t>=</a:t>
                </a:r>
                <a:endParaRPr lang="cs-CZ" dirty="0"/>
              </a:p>
            </p:txBody>
          </p:sp>
        </mc:Choice>
        <mc:Fallback xmlns="">
          <p:sp>
            <p:nvSpPr>
              <p:cNvPr id="23" name="TextovéPole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2240" y="2520000"/>
                <a:ext cx="1440160" cy="369332"/>
              </a:xfrm>
              <a:prstGeom prst="rect">
                <a:avLst/>
              </a:prstGeom>
              <a:blipFill rotWithShape="1">
                <a:blip r:embed="rId9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ovéPole 24"/>
              <p:cNvSpPr txBox="1"/>
              <p:nvPr/>
            </p:nvSpPr>
            <p:spPr>
              <a:xfrm>
                <a:off x="4680000" y="3060000"/>
                <a:ext cx="21602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/>
                          </a:rPr>
                          <m:t>11 449</m:t>
                        </m:r>
                      </m:e>
                      <m:sup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cs-CZ" i="1" smtClean="0"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cs-CZ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0,01</m:t>
                        </m:r>
                      </m:e>
                      <m:sup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cs-CZ" dirty="0" smtClean="0"/>
                  <a:t>=</a:t>
                </a:r>
                <a:endParaRPr lang="cs-CZ" dirty="0"/>
              </a:p>
            </p:txBody>
          </p:sp>
        </mc:Choice>
        <mc:Fallback xmlns="">
          <p:sp>
            <p:nvSpPr>
              <p:cNvPr id="25" name="TextovéPole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0000" y="3060000"/>
                <a:ext cx="2160240" cy="369332"/>
              </a:xfrm>
              <a:prstGeom prst="rect">
                <a:avLst/>
              </a:prstGeom>
              <a:blipFill rotWithShape="1">
                <a:blip r:embed="rId10"/>
                <a:stretch>
                  <a:fillRect l="-2542" t="-8197" b="-2459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ovéPole 27"/>
              <p:cNvSpPr txBox="1"/>
              <p:nvPr/>
            </p:nvSpPr>
            <p:spPr>
              <a:xfrm>
                <a:off x="6660000" y="3060000"/>
                <a:ext cx="10801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i="1" u="dbl">
                          <a:latin typeface="Cambria Math"/>
                        </a:rPr>
                        <m:t>114,49</m:t>
                      </m:r>
                    </m:oMath>
                  </m:oMathPara>
                </a14:m>
                <a:endParaRPr lang="cs-CZ" u="dbl" dirty="0"/>
              </a:p>
            </p:txBody>
          </p:sp>
        </mc:Choice>
        <mc:Fallback xmlns="">
          <p:sp>
            <p:nvSpPr>
              <p:cNvPr id="28" name="TextovéPole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0000" y="3060000"/>
                <a:ext cx="1080120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ovéPole 28"/>
              <p:cNvSpPr txBox="1"/>
              <p:nvPr/>
            </p:nvSpPr>
            <p:spPr>
              <a:xfrm>
                <a:off x="4680000" y="3600000"/>
                <a:ext cx="8857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cs-CZ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/>
                          </a:rPr>
                          <m:t>1,03</m:t>
                        </m:r>
                      </m:e>
                      <m:sup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cs-CZ" dirty="0" smtClean="0"/>
                  <a:t>=</a:t>
                </a:r>
                <a:endParaRPr lang="cs-CZ" dirty="0"/>
              </a:p>
            </p:txBody>
          </p:sp>
        </mc:Choice>
        <mc:Fallback xmlns="">
          <p:sp>
            <p:nvSpPr>
              <p:cNvPr id="29" name="TextovéPole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0000" y="3600000"/>
                <a:ext cx="885764" cy="369332"/>
              </a:xfrm>
              <a:prstGeom prst="rect">
                <a:avLst/>
              </a:prstGeom>
              <a:blipFill rotWithShape="1">
                <a:blip r:embed="rId12"/>
                <a:stretch>
                  <a:fillRect t="-8333" r="-2069" b="-2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ovéPole 29"/>
              <p:cNvSpPr txBox="1"/>
              <p:nvPr/>
            </p:nvSpPr>
            <p:spPr>
              <a:xfrm>
                <a:off x="6876256" y="3600000"/>
                <a:ext cx="168112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cs-CZ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/>
                          </a:rPr>
                          <m:t>103</m:t>
                        </m:r>
                      </m:e>
                      <m:sup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cs-CZ" i="1" smtClean="0"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cs-CZ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0,01</m:t>
                        </m:r>
                      </m:e>
                      <m:sup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cs-CZ" dirty="0" smtClean="0"/>
                  <a:t>=</a:t>
                </a:r>
                <a:endParaRPr lang="cs-CZ" dirty="0"/>
              </a:p>
            </p:txBody>
          </p:sp>
        </mc:Choice>
        <mc:Fallback xmlns="">
          <p:sp>
            <p:nvSpPr>
              <p:cNvPr id="30" name="TextovéPole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6256" y="3600000"/>
                <a:ext cx="1681122" cy="369332"/>
              </a:xfrm>
              <a:prstGeom prst="rect">
                <a:avLst/>
              </a:prstGeom>
              <a:blipFill rotWithShape="1">
                <a:blip r:embed="rId13"/>
                <a:stretch>
                  <a:fillRect t="-8333" b="-2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ovéPole 30"/>
              <p:cNvSpPr txBox="1"/>
              <p:nvPr/>
            </p:nvSpPr>
            <p:spPr>
              <a:xfrm>
                <a:off x="4680000" y="4140000"/>
                <a:ext cx="25202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/>
                          </a:rPr>
                          <m:t>10 609</m:t>
                        </m:r>
                      </m:e>
                      <m:sup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cs-CZ" i="1" smtClean="0"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cs-CZ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0,000 1</m:t>
                        </m:r>
                      </m:e>
                      <m:sup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cs-CZ" dirty="0" smtClean="0"/>
                  <a:t>=</a:t>
                </a:r>
                <a:endParaRPr lang="cs-CZ" dirty="0"/>
              </a:p>
            </p:txBody>
          </p:sp>
        </mc:Choice>
        <mc:Fallback xmlns="">
          <p:sp>
            <p:nvSpPr>
              <p:cNvPr id="31" name="TextovéPole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0000" y="4140000"/>
                <a:ext cx="2520280" cy="369332"/>
              </a:xfrm>
              <a:prstGeom prst="rect">
                <a:avLst/>
              </a:prstGeom>
              <a:blipFill rotWithShape="1">
                <a:blip r:embed="rId14"/>
                <a:stretch>
                  <a:fillRect l="-2179" t="-8197" b="-2459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Ovál 35"/>
          <p:cNvSpPr/>
          <p:nvPr/>
        </p:nvSpPr>
        <p:spPr bwMode="auto">
          <a:xfrm>
            <a:off x="35496" y="4005064"/>
            <a:ext cx="684346" cy="28803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8" name="Přímá spojnice se šipkou 37"/>
          <p:cNvCxnSpPr/>
          <p:nvPr/>
        </p:nvCxnSpPr>
        <p:spPr bwMode="auto">
          <a:xfrm>
            <a:off x="683568" y="3573016"/>
            <a:ext cx="215286" cy="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9" name="Ovál 38"/>
          <p:cNvSpPr/>
          <p:nvPr/>
        </p:nvSpPr>
        <p:spPr bwMode="auto">
          <a:xfrm>
            <a:off x="936000" y="3960000"/>
            <a:ext cx="800938" cy="36004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ovéPole 39"/>
              <p:cNvSpPr txBox="1"/>
              <p:nvPr/>
            </p:nvSpPr>
            <p:spPr>
              <a:xfrm>
                <a:off x="6876000" y="4140000"/>
                <a:ext cx="10801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i="1" u="dbl" smtClean="0">
                          <a:latin typeface="Cambria Math"/>
                        </a:rPr>
                        <m:t>1</m:t>
                      </m:r>
                      <m:r>
                        <a:rPr lang="cs-CZ" b="0" i="1" u="dbl" smtClean="0">
                          <a:latin typeface="Cambria Math"/>
                        </a:rPr>
                        <m:t>,060 9</m:t>
                      </m:r>
                    </m:oMath>
                  </m:oMathPara>
                </a14:m>
                <a:endParaRPr lang="cs-CZ" u="dbl" dirty="0"/>
              </a:p>
            </p:txBody>
          </p:sp>
        </mc:Choice>
        <mc:Fallback xmlns="">
          <p:sp>
            <p:nvSpPr>
              <p:cNvPr id="40" name="TextovéPole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6000" y="4140000"/>
                <a:ext cx="1080120" cy="369332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ovéPole 40"/>
              <p:cNvSpPr txBox="1"/>
              <p:nvPr/>
            </p:nvSpPr>
            <p:spPr>
              <a:xfrm>
                <a:off x="4680000" y="4680000"/>
                <a:ext cx="10801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cs-CZ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/>
                          </a:rPr>
                          <m:t>1 010</m:t>
                        </m:r>
                      </m:e>
                      <m:sup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cs-CZ" dirty="0" smtClean="0"/>
                  <a:t>=</a:t>
                </a:r>
                <a:endParaRPr lang="cs-CZ" dirty="0"/>
              </a:p>
            </p:txBody>
          </p:sp>
        </mc:Choice>
        <mc:Fallback xmlns="">
          <p:sp>
            <p:nvSpPr>
              <p:cNvPr id="41" name="TextovéPole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0000" y="4680000"/>
                <a:ext cx="1080120" cy="369332"/>
              </a:xfrm>
              <a:prstGeom prst="rect">
                <a:avLst/>
              </a:prstGeom>
              <a:blipFill rotWithShape="1">
                <a:blip r:embed="rId16"/>
                <a:stretch>
                  <a:fillRect t="-8333" b="-2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ovéPole 41"/>
              <p:cNvSpPr txBox="1"/>
              <p:nvPr/>
            </p:nvSpPr>
            <p:spPr>
              <a:xfrm>
                <a:off x="6876256" y="4680000"/>
                <a:ext cx="14401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cs-CZ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/>
                          </a:rPr>
                          <m:t>101</m:t>
                        </m:r>
                      </m:e>
                      <m:sup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cs-CZ" i="1" smtClean="0"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cs-CZ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cs-CZ" dirty="0" smtClean="0"/>
                  <a:t>=</a:t>
                </a:r>
                <a:endParaRPr lang="cs-CZ" dirty="0"/>
              </a:p>
            </p:txBody>
          </p:sp>
        </mc:Choice>
        <mc:Fallback xmlns="">
          <p:sp>
            <p:nvSpPr>
              <p:cNvPr id="42" name="TextovéPole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6256" y="4680000"/>
                <a:ext cx="1440160" cy="369332"/>
              </a:xfrm>
              <a:prstGeom prst="rect">
                <a:avLst/>
              </a:prstGeom>
              <a:blipFill rotWithShape="1">
                <a:blip r:embed="rId17"/>
                <a:stretch>
                  <a:fillRect t="-8333" b="-2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ovéPole 42"/>
              <p:cNvSpPr txBox="1"/>
              <p:nvPr/>
            </p:nvSpPr>
            <p:spPr>
              <a:xfrm>
                <a:off x="4680000" y="5220000"/>
                <a:ext cx="180561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=</a:t>
                </a:r>
                <a14:m>
                  <m:oMath xmlns:m="http://schemas.openxmlformats.org/officeDocument/2006/math">
                    <m:r>
                      <a:rPr lang="cs-CZ" b="0" i="0" smtClean="0">
                        <a:latin typeface="Cambria Math"/>
                      </a:rPr>
                      <m:t> </m:t>
                    </m:r>
                    <m:r>
                      <a:rPr lang="cs-CZ" i="1">
                        <a:latin typeface="Cambria Math"/>
                      </a:rPr>
                      <m:t>10 201</m:t>
                    </m:r>
                    <m:r>
                      <a:rPr lang="cs-CZ" i="1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cs-CZ" b="0" i="0" smtClean="0">
                        <a:latin typeface="Cambria Math"/>
                        <a:ea typeface="Cambria Math"/>
                      </a:rPr>
                      <m:t>100</m:t>
                    </m:r>
                  </m:oMath>
                </a14:m>
                <a:r>
                  <a:rPr lang="cs-CZ" dirty="0" smtClean="0"/>
                  <a:t>=</a:t>
                </a:r>
                <a:endParaRPr lang="cs-CZ" dirty="0"/>
              </a:p>
            </p:txBody>
          </p:sp>
        </mc:Choice>
        <mc:Fallback xmlns="">
          <p:sp>
            <p:nvSpPr>
              <p:cNvPr id="43" name="TextovéPole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0000" y="5220000"/>
                <a:ext cx="1805617" cy="369332"/>
              </a:xfrm>
              <a:prstGeom prst="rect">
                <a:avLst/>
              </a:prstGeom>
              <a:blipFill rotWithShape="1">
                <a:blip r:embed="rId18"/>
                <a:stretch>
                  <a:fillRect l="-3041" t="-8197" b="-2459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Ovál 43"/>
          <p:cNvSpPr/>
          <p:nvPr/>
        </p:nvSpPr>
        <p:spPr bwMode="auto">
          <a:xfrm>
            <a:off x="1151" y="3429000"/>
            <a:ext cx="684346" cy="28803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5" name="Ovál 44"/>
          <p:cNvSpPr/>
          <p:nvPr/>
        </p:nvSpPr>
        <p:spPr bwMode="auto">
          <a:xfrm>
            <a:off x="856545" y="3429000"/>
            <a:ext cx="800938" cy="36004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ovéPole 45"/>
              <p:cNvSpPr txBox="1"/>
              <p:nvPr/>
            </p:nvSpPr>
            <p:spPr>
              <a:xfrm>
                <a:off x="6408000" y="5220000"/>
                <a:ext cx="13681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i="1" u="dbl">
                          <a:latin typeface="Cambria Math"/>
                        </a:rPr>
                        <m:t>1</m:t>
                      </m:r>
                      <m:r>
                        <a:rPr lang="cs-CZ" b="0" i="1" u="dbl" smtClean="0">
                          <a:latin typeface="Cambria Math"/>
                        </a:rPr>
                        <m:t> </m:t>
                      </m:r>
                      <m:r>
                        <a:rPr lang="cs-CZ" i="1" u="dbl">
                          <a:latin typeface="Cambria Math"/>
                        </a:rPr>
                        <m:t>020</m:t>
                      </m:r>
                      <m:r>
                        <a:rPr lang="cs-CZ" b="0" i="1" u="dbl" smtClean="0">
                          <a:latin typeface="Cambria Math"/>
                        </a:rPr>
                        <m:t> </m:t>
                      </m:r>
                      <m:r>
                        <a:rPr lang="cs-CZ" i="1" u="dbl">
                          <a:latin typeface="Cambria Math"/>
                        </a:rPr>
                        <m:t>1</m:t>
                      </m:r>
                      <m:r>
                        <a:rPr lang="cs-CZ" b="0" i="0" u="dbl" smtClean="0">
                          <a:latin typeface="Cambria Math"/>
                          <a:ea typeface="Cambria Math"/>
                        </a:rPr>
                        <m:t>00</m:t>
                      </m:r>
                    </m:oMath>
                  </m:oMathPara>
                </a14:m>
                <a:endParaRPr lang="cs-CZ" u="dbl" dirty="0"/>
              </a:p>
            </p:txBody>
          </p:sp>
        </mc:Choice>
        <mc:Fallback xmlns="">
          <p:sp>
            <p:nvSpPr>
              <p:cNvPr id="46" name="TextovéPole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8000" y="5220000"/>
                <a:ext cx="1368152" cy="369332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ovéPole 46"/>
              <p:cNvSpPr txBox="1"/>
              <p:nvPr/>
            </p:nvSpPr>
            <p:spPr>
              <a:xfrm>
                <a:off x="4680000" y="5760000"/>
                <a:ext cx="137537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cs-CZ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/>
                          </a:rPr>
                          <m:t>10 900</m:t>
                        </m:r>
                      </m:e>
                      <m:sup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cs-CZ" dirty="0" smtClean="0"/>
                  <a:t>=</a:t>
                </a:r>
                <a:endParaRPr lang="cs-CZ" dirty="0"/>
              </a:p>
            </p:txBody>
          </p:sp>
        </mc:Choice>
        <mc:Fallback xmlns="">
          <p:sp>
            <p:nvSpPr>
              <p:cNvPr id="47" name="TextovéPole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0000" y="5760000"/>
                <a:ext cx="1375375" cy="369332"/>
              </a:xfrm>
              <a:prstGeom prst="rect">
                <a:avLst/>
              </a:prstGeom>
              <a:blipFill rotWithShape="1">
                <a:blip r:embed="rId20"/>
                <a:stretch>
                  <a:fillRect t="-8333" b="-2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ovéPole 47"/>
              <p:cNvSpPr txBox="1"/>
              <p:nvPr/>
            </p:nvSpPr>
            <p:spPr>
              <a:xfrm>
                <a:off x="7058618" y="5760000"/>
                <a:ext cx="204988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cs-CZ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/>
                          </a:rPr>
                          <m:t>109</m:t>
                        </m:r>
                      </m:e>
                      <m:sup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cs-CZ" i="1" smtClean="0"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cs-CZ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100</m:t>
                        </m:r>
                      </m:e>
                      <m:sup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cs-CZ" dirty="0" smtClean="0"/>
                  <a:t>=</a:t>
                </a:r>
                <a:endParaRPr lang="cs-CZ" dirty="0"/>
              </a:p>
            </p:txBody>
          </p:sp>
        </mc:Choice>
        <mc:Fallback xmlns="">
          <p:sp>
            <p:nvSpPr>
              <p:cNvPr id="48" name="TextovéPole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8618" y="5760000"/>
                <a:ext cx="2049886" cy="369332"/>
              </a:xfrm>
              <a:prstGeom prst="rect">
                <a:avLst/>
              </a:prstGeom>
              <a:blipFill rotWithShape="1">
                <a:blip r:embed="rId21"/>
                <a:stretch>
                  <a:fillRect t="-8333" b="-2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Ovál 48"/>
          <p:cNvSpPr/>
          <p:nvPr/>
        </p:nvSpPr>
        <p:spPr bwMode="auto">
          <a:xfrm>
            <a:off x="33796" y="5661248"/>
            <a:ext cx="684346" cy="28803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0" name="Přímá spojnice se šipkou 49"/>
          <p:cNvCxnSpPr/>
          <p:nvPr/>
        </p:nvCxnSpPr>
        <p:spPr bwMode="auto">
          <a:xfrm>
            <a:off x="755576" y="5805264"/>
            <a:ext cx="215286" cy="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1" name="Ovál 50"/>
          <p:cNvSpPr/>
          <p:nvPr/>
        </p:nvSpPr>
        <p:spPr bwMode="auto">
          <a:xfrm>
            <a:off x="933428" y="5625244"/>
            <a:ext cx="800938" cy="36004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ovéPole 51"/>
              <p:cNvSpPr txBox="1"/>
              <p:nvPr/>
            </p:nvSpPr>
            <p:spPr>
              <a:xfrm>
                <a:off x="4680000" y="6300000"/>
                <a:ext cx="23114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=</a:t>
                </a:r>
                <a14:m>
                  <m:oMath xmlns:m="http://schemas.openxmlformats.org/officeDocument/2006/math">
                    <m:r>
                      <a:rPr lang="cs-CZ" b="0" i="0" smtClean="0">
                        <a:latin typeface="Cambria Math"/>
                      </a:rPr>
                      <m:t> </m:t>
                    </m:r>
                    <m:r>
                      <a:rPr lang="cs-CZ" i="1">
                        <a:latin typeface="Cambria Math"/>
                      </a:rPr>
                      <m:t>1</m:t>
                    </m:r>
                    <m:r>
                      <a:rPr lang="cs-CZ" b="0" i="1" smtClean="0">
                        <a:latin typeface="Cambria Math"/>
                      </a:rPr>
                      <m:t>1</m:t>
                    </m:r>
                    <m:r>
                      <a:rPr lang="cs-CZ" i="1">
                        <a:latin typeface="Cambria Math"/>
                      </a:rPr>
                      <m:t> </m:t>
                    </m:r>
                    <m:r>
                      <a:rPr lang="cs-CZ" b="0" i="1" smtClean="0">
                        <a:latin typeface="Cambria Math"/>
                      </a:rPr>
                      <m:t>88</m:t>
                    </m:r>
                    <m:r>
                      <a:rPr lang="cs-CZ" i="1">
                        <a:latin typeface="Cambria Math"/>
                      </a:rPr>
                      <m:t>1</m:t>
                    </m:r>
                    <m:r>
                      <a:rPr lang="cs-CZ" i="1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cs-CZ" b="0" i="0" smtClean="0">
                        <a:latin typeface="Cambria Math"/>
                        <a:ea typeface="Cambria Math"/>
                      </a:rPr>
                      <m:t>10 000</m:t>
                    </m:r>
                  </m:oMath>
                </a14:m>
                <a:r>
                  <a:rPr lang="cs-CZ" dirty="0" smtClean="0"/>
                  <a:t>=</a:t>
                </a:r>
                <a:endParaRPr lang="cs-CZ" dirty="0"/>
              </a:p>
            </p:txBody>
          </p:sp>
        </mc:Choice>
        <mc:Fallback xmlns="">
          <p:sp>
            <p:nvSpPr>
              <p:cNvPr id="52" name="TextovéPole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0000" y="6300000"/>
                <a:ext cx="2311480" cy="369332"/>
              </a:xfrm>
              <a:prstGeom prst="rect">
                <a:avLst/>
              </a:prstGeom>
              <a:blipFill rotWithShape="1">
                <a:blip r:embed="rId22"/>
                <a:stretch>
                  <a:fillRect l="-2375" t="-8197" b="-2459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ovéPole 52"/>
              <p:cNvSpPr txBox="1"/>
              <p:nvPr/>
            </p:nvSpPr>
            <p:spPr>
              <a:xfrm>
                <a:off x="6624000" y="6300000"/>
                <a:ext cx="16684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i="1" u="dbl">
                          <a:latin typeface="Cambria Math"/>
                        </a:rPr>
                        <m:t>1</m:t>
                      </m:r>
                      <m:r>
                        <a:rPr lang="cs-CZ" b="0" i="1" u="dbl" smtClean="0">
                          <a:latin typeface="Cambria Math"/>
                        </a:rPr>
                        <m:t>18 8</m:t>
                      </m:r>
                      <m:r>
                        <a:rPr lang="cs-CZ" i="1" u="dbl">
                          <a:latin typeface="Cambria Math"/>
                        </a:rPr>
                        <m:t>1</m:t>
                      </m:r>
                      <m:r>
                        <a:rPr lang="cs-CZ" b="0" i="0" u="dbl" smtClean="0">
                          <a:latin typeface="Cambria Math"/>
                          <a:ea typeface="Cambria Math"/>
                        </a:rPr>
                        <m:t>0 000</m:t>
                      </m:r>
                    </m:oMath>
                  </m:oMathPara>
                </a14:m>
                <a:endParaRPr lang="cs-CZ" u="dbl" dirty="0"/>
              </a:p>
            </p:txBody>
          </p:sp>
        </mc:Choice>
        <mc:Fallback xmlns="">
          <p:sp>
            <p:nvSpPr>
              <p:cNvPr id="53" name="TextovéPole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4000" y="6300000"/>
                <a:ext cx="1668444" cy="369332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4" name="Přímá spojnice se šipkou 53"/>
          <p:cNvCxnSpPr/>
          <p:nvPr/>
        </p:nvCxnSpPr>
        <p:spPr bwMode="auto">
          <a:xfrm>
            <a:off x="755576" y="4149080"/>
            <a:ext cx="215286" cy="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ovéPole 54"/>
              <p:cNvSpPr txBox="1"/>
              <p:nvPr/>
            </p:nvSpPr>
            <p:spPr>
              <a:xfrm>
                <a:off x="5436096" y="2520000"/>
                <a:ext cx="16174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cs-CZ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b="0" i="1" smtClean="0">
                                <a:latin typeface="Cambria Math"/>
                              </a:rPr>
                              <m:t>107</m:t>
                            </m:r>
                            <m:r>
                              <a:rPr lang="cs-CZ" b="0" i="1" smtClean="0">
                                <a:latin typeface="Cambria Math"/>
                                <a:ea typeface="Cambria Math"/>
                              </a:rPr>
                              <m:t>∙0,1</m:t>
                            </m:r>
                          </m:e>
                        </m:d>
                      </m:e>
                      <m:sup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cs-CZ" dirty="0" smtClean="0"/>
                  <a:t>=</a:t>
                </a:r>
                <a:endParaRPr lang="cs-CZ" dirty="0"/>
              </a:p>
            </p:txBody>
          </p:sp>
        </mc:Choice>
        <mc:Fallback xmlns="">
          <p:sp>
            <p:nvSpPr>
              <p:cNvPr id="55" name="TextovéPole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6096" y="2520000"/>
                <a:ext cx="1617472" cy="369332"/>
              </a:xfrm>
              <a:prstGeom prst="rect">
                <a:avLst/>
              </a:prstGeom>
              <a:blipFill rotWithShape="1">
                <a:blip r:embed="rId24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ovéPole 55"/>
              <p:cNvSpPr txBox="1"/>
              <p:nvPr/>
            </p:nvSpPr>
            <p:spPr>
              <a:xfrm>
                <a:off x="5364088" y="3600000"/>
                <a:ext cx="16174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cs-CZ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b="0" i="1" smtClean="0">
                                <a:latin typeface="Cambria Math"/>
                              </a:rPr>
                              <m:t>103</m:t>
                            </m:r>
                            <m:r>
                              <a:rPr lang="cs-CZ" b="0" i="1" smtClean="0">
                                <a:latin typeface="Cambria Math"/>
                                <a:ea typeface="Cambria Math"/>
                              </a:rPr>
                              <m:t>∙0,01</m:t>
                            </m:r>
                          </m:e>
                        </m:d>
                      </m:e>
                      <m:sup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cs-CZ" dirty="0" smtClean="0"/>
                  <a:t>=</a:t>
                </a:r>
                <a:endParaRPr lang="cs-CZ" dirty="0"/>
              </a:p>
            </p:txBody>
          </p:sp>
        </mc:Choice>
        <mc:Fallback xmlns="">
          <p:sp>
            <p:nvSpPr>
              <p:cNvPr id="56" name="TextovéPole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3600000"/>
                <a:ext cx="1617472" cy="369332"/>
              </a:xfrm>
              <a:prstGeom prst="rect">
                <a:avLst/>
              </a:prstGeom>
              <a:blipFill rotWithShape="1">
                <a:blip r:embed="rId25"/>
                <a:stretch>
                  <a:fillRect t="-8333" r="-755" b="-2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ovéPole 56"/>
              <p:cNvSpPr txBox="1"/>
              <p:nvPr/>
            </p:nvSpPr>
            <p:spPr>
              <a:xfrm>
                <a:off x="5508516" y="4680000"/>
                <a:ext cx="16174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cs-CZ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b="0" i="1" smtClean="0">
                                <a:latin typeface="Cambria Math"/>
                              </a:rPr>
                              <m:t>101</m:t>
                            </m:r>
                            <m:r>
                              <a:rPr lang="cs-CZ" b="0" i="1" smtClean="0">
                                <a:latin typeface="Cambria Math"/>
                                <a:ea typeface="Cambria Math"/>
                              </a:rPr>
                              <m:t>∙10</m:t>
                            </m:r>
                          </m:e>
                        </m:d>
                      </m:e>
                      <m:sup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cs-CZ" dirty="0" smtClean="0"/>
                  <a:t>=</a:t>
                </a:r>
                <a:endParaRPr lang="cs-CZ" dirty="0"/>
              </a:p>
            </p:txBody>
          </p:sp>
        </mc:Choice>
        <mc:Fallback xmlns="">
          <p:sp>
            <p:nvSpPr>
              <p:cNvPr id="57" name="TextovéPole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516" y="4680000"/>
                <a:ext cx="1617472" cy="369332"/>
              </a:xfrm>
              <a:prstGeom prst="rect">
                <a:avLst/>
              </a:prstGeom>
              <a:blipFill rotWithShape="1">
                <a:blip r:embed="rId26"/>
                <a:stretch>
                  <a:fillRect t="-8333" b="-2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ovéPole 57"/>
              <p:cNvSpPr txBox="1"/>
              <p:nvPr/>
            </p:nvSpPr>
            <p:spPr>
              <a:xfrm>
                <a:off x="5676881" y="5760000"/>
                <a:ext cx="16174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cs-CZ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b="0" i="1" smtClean="0">
                                <a:latin typeface="Cambria Math"/>
                              </a:rPr>
                              <m:t>109</m:t>
                            </m:r>
                            <m:r>
                              <a:rPr lang="cs-CZ" b="0" i="1" smtClean="0">
                                <a:latin typeface="Cambria Math"/>
                                <a:ea typeface="Cambria Math"/>
                              </a:rPr>
                              <m:t>∙100</m:t>
                            </m:r>
                          </m:e>
                        </m:d>
                      </m:e>
                      <m:sup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cs-CZ" dirty="0" smtClean="0"/>
                  <a:t>=</a:t>
                </a:r>
                <a:endParaRPr lang="cs-CZ" dirty="0"/>
              </a:p>
            </p:txBody>
          </p:sp>
        </mc:Choice>
        <mc:Fallback xmlns="">
          <p:sp>
            <p:nvSpPr>
              <p:cNvPr id="58" name="TextovéPole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6881" y="5760000"/>
                <a:ext cx="1617472" cy="369332"/>
              </a:xfrm>
              <a:prstGeom prst="rect">
                <a:avLst/>
              </a:prstGeom>
              <a:blipFill rotWithShape="1">
                <a:blip r:embed="rId27"/>
                <a:stretch>
                  <a:fillRect t="-8333" b="-2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36239404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6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0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  <p:bldP spid="32" grpId="0" build="p"/>
      <p:bldP spid="5" grpId="0"/>
      <p:bldP spid="34" grpId="0"/>
      <p:bldP spid="8" grpId="0" animBg="1"/>
      <p:bldP spid="8" grpId="1" animBg="1"/>
      <p:bldP spid="37" grpId="0" animBg="1"/>
      <p:bldP spid="37" grpId="1" animBg="1"/>
      <p:bldP spid="2" grpId="0"/>
      <p:bldP spid="23" grpId="0"/>
      <p:bldP spid="25" grpId="0"/>
      <p:bldP spid="28" grpId="0"/>
      <p:bldP spid="29" grpId="0"/>
      <p:bldP spid="30" grpId="0"/>
      <p:bldP spid="31" grpId="0"/>
      <p:bldP spid="36" grpId="0" animBg="1"/>
      <p:bldP spid="36" grpId="1" animBg="1"/>
      <p:bldP spid="39" grpId="0" animBg="1"/>
      <p:bldP spid="39" grpId="1" animBg="1"/>
      <p:bldP spid="40" grpId="0"/>
      <p:bldP spid="41" grpId="0"/>
      <p:bldP spid="42" grpId="0"/>
      <p:bldP spid="43" grpId="0"/>
      <p:bldP spid="44" grpId="0" animBg="1"/>
      <p:bldP spid="44" grpId="1" animBg="1"/>
      <p:bldP spid="45" grpId="0" animBg="1"/>
      <p:bldP spid="45" grpId="1" animBg="1"/>
      <p:bldP spid="46" grpId="0"/>
      <p:bldP spid="47" grpId="0"/>
      <p:bldP spid="48" grpId="0"/>
      <p:bldP spid="49" grpId="0" animBg="1"/>
      <p:bldP spid="51" grpId="0" animBg="1"/>
      <p:bldP spid="52" grpId="0"/>
      <p:bldP spid="53" grpId="0"/>
      <p:bldP spid="55" grpId="0"/>
      <p:bldP spid="56" grpId="0"/>
      <p:bldP spid="57" grpId="0"/>
      <p:bldP spid="5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7" rIns="92075" bIns="46037" anchor="ctr"/>
          <a:lstStyle/>
          <a:p>
            <a:pPr algn="ctr"/>
            <a:r>
              <a:rPr lang="cs-CZ" dirty="0" smtClean="0"/>
              <a:t>Určování druhé mocniny</a:t>
            </a:r>
            <a:endParaRPr lang="cs-CZ" sz="32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6084" y="1840610"/>
            <a:ext cx="3960000" cy="504056"/>
          </a:xfrm>
          <a:noFill/>
          <a:ln/>
        </p:spPr>
        <p:txBody>
          <a:bodyPr lIns="182562" tIns="46037" rIns="182562" bIns="46037"/>
          <a:lstStyle/>
          <a:p>
            <a:pPr marL="0" indent="0">
              <a:buNone/>
            </a:pPr>
            <a:r>
              <a:rPr lang="cs-CZ" sz="2000" dirty="0" smtClean="0"/>
              <a:t>1</a:t>
            </a:r>
            <a:r>
              <a:rPr lang="cs-CZ" sz="2000" dirty="0"/>
              <a:t>. Určete druhou mocninu čísel:</a:t>
            </a:r>
            <a:endParaRPr lang="cs-CZ" sz="2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ovéPole 1"/>
              <p:cNvSpPr txBox="1"/>
              <p:nvPr/>
            </p:nvSpPr>
            <p:spPr>
              <a:xfrm>
                <a:off x="360000" y="2160000"/>
                <a:ext cx="8857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cs-CZ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/>
                          </a:rPr>
                          <m:t>48</m:t>
                        </m:r>
                      </m:e>
                      <m:sup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cs-CZ" dirty="0" smtClean="0"/>
                  <a:t>=</a:t>
                </a:r>
                <a:endParaRPr lang="cs-CZ" dirty="0"/>
              </a:p>
            </p:txBody>
          </p:sp>
        </mc:Choice>
        <mc:Fallback xmlns="">
          <p:sp>
            <p:nvSpPr>
              <p:cNvPr id="2" name="TextovéPo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00" y="2160000"/>
                <a:ext cx="885764" cy="369332"/>
              </a:xfrm>
              <a:prstGeom prst="rect">
                <a:avLst/>
              </a:prstGeom>
              <a:blipFill rotWithShape="1">
                <a:blip r:embed="rId2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ovéPole 22"/>
              <p:cNvSpPr txBox="1"/>
              <p:nvPr/>
            </p:nvSpPr>
            <p:spPr>
              <a:xfrm>
                <a:off x="360000" y="3420000"/>
                <a:ext cx="14401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cs-CZ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/>
                          </a:rPr>
                          <m:t>(−107)</m:t>
                        </m:r>
                      </m:e>
                      <m:sup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cs-CZ" dirty="0" smtClean="0"/>
                  <a:t>=</a:t>
                </a:r>
                <a:endParaRPr lang="cs-CZ" dirty="0"/>
              </a:p>
            </p:txBody>
          </p:sp>
        </mc:Choice>
        <mc:Fallback xmlns="">
          <p:sp>
            <p:nvSpPr>
              <p:cNvPr id="23" name="TextovéPole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00" y="3420000"/>
                <a:ext cx="1440160" cy="369332"/>
              </a:xfrm>
              <a:prstGeom prst="rect">
                <a:avLst/>
              </a:prstGeom>
              <a:blipFill rotWithShape="1">
                <a:blip r:embed="rId3"/>
                <a:stretch>
                  <a:fillRect l="-847" t="-8197" b="-2459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ovéPole 24"/>
              <p:cNvSpPr txBox="1"/>
              <p:nvPr/>
            </p:nvSpPr>
            <p:spPr>
              <a:xfrm>
                <a:off x="360000" y="2880000"/>
                <a:ext cx="10801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cs-CZ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1 762</m:t>
                        </m:r>
                      </m:e>
                      <m:sup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cs-CZ" dirty="0" smtClean="0"/>
                  <a:t>=</a:t>
                </a:r>
                <a:endParaRPr lang="cs-CZ" dirty="0"/>
              </a:p>
            </p:txBody>
          </p:sp>
        </mc:Choice>
        <mc:Fallback xmlns="">
          <p:sp>
            <p:nvSpPr>
              <p:cNvPr id="25" name="TextovéPole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00" y="2880000"/>
                <a:ext cx="1080120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ovéPole 28"/>
              <p:cNvSpPr txBox="1"/>
              <p:nvPr/>
            </p:nvSpPr>
            <p:spPr>
              <a:xfrm>
                <a:off x="360000" y="4140000"/>
                <a:ext cx="158417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(−</m:t>
                    </m:r>
                    <m:sSup>
                      <m:sSupPr>
                        <m:ctrlPr>
                          <a:rPr lang="cs-CZ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/>
                          </a:rPr>
                          <m:t>4 562)</m:t>
                        </m:r>
                      </m:e>
                      <m:sup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cs-CZ" dirty="0" smtClean="0"/>
                  <a:t>=</a:t>
                </a:r>
                <a:endParaRPr lang="cs-CZ" dirty="0"/>
              </a:p>
            </p:txBody>
          </p:sp>
        </mc:Choice>
        <mc:Fallback xmlns="">
          <p:sp>
            <p:nvSpPr>
              <p:cNvPr id="29" name="TextovéPole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00" y="4140000"/>
                <a:ext cx="1584176" cy="369332"/>
              </a:xfrm>
              <a:prstGeom prst="rect">
                <a:avLst/>
              </a:prstGeom>
              <a:blipFill rotWithShape="1">
                <a:blip r:embed="rId5"/>
                <a:stretch>
                  <a:fillRect l="-769" t="-8197" b="-2459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ovéPole 29"/>
              <p:cNvSpPr txBox="1"/>
              <p:nvPr/>
            </p:nvSpPr>
            <p:spPr>
              <a:xfrm>
                <a:off x="360000" y="4680000"/>
                <a:ext cx="168112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5,38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b="0" i="0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0" name="TextovéPole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00" y="4680000"/>
                <a:ext cx="1681122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ovéPole 30"/>
              <p:cNvSpPr txBox="1"/>
              <p:nvPr/>
            </p:nvSpPr>
            <p:spPr>
              <a:xfrm>
                <a:off x="360000" y="5400000"/>
                <a:ext cx="148960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(−</m:t>
                    </m:r>
                    <m:sSup>
                      <m:sSupPr>
                        <m:ctrlPr>
                          <a:rPr lang="cs-CZ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/>
                          </a:rPr>
                          <m:t>38, 6)</m:t>
                        </m:r>
                      </m:e>
                      <m:sup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cs-CZ" dirty="0" smtClean="0"/>
                  <a:t>=</a:t>
                </a:r>
                <a:endParaRPr lang="cs-CZ" dirty="0"/>
              </a:p>
            </p:txBody>
          </p:sp>
        </mc:Choice>
        <mc:Fallback xmlns="">
          <p:sp>
            <p:nvSpPr>
              <p:cNvPr id="31" name="TextovéPole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00" y="5400000"/>
                <a:ext cx="1489605" cy="369332"/>
              </a:xfrm>
              <a:prstGeom prst="rect">
                <a:avLst/>
              </a:prstGeom>
              <a:blipFill rotWithShape="1">
                <a:blip r:embed="rId7"/>
                <a:stretch>
                  <a:fillRect l="-820" t="-8333" b="-2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ovéPole 40"/>
              <p:cNvSpPr txBox="1"/>
              <p:nvPr/>
            </p:nvSpPr>
            <p:spPr>
              <a:xfrm>
                <a:off x="360000" y="5940000"/>
                <a:ext cx="10801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cs-CZ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/>
                          </a:rPr>
                          <m:t>−762</m:t>
                        </m:r>
                      </m:e>
                      <m:sup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cs-CZ" dirty="0" smtClean="0"/>
                  <a:t>=</a:t>
                </a:r>
                <a:endParaRPr lang="cs-CZ" dirty="0"/>
              </a:p>
            </p:txBody>
          </p:sp>
        </mc:Choice>
        <mc:Fallback xmlns="">
          <p:sp>
            <p:nvSpPr>
              <p:cNvPr id="41" name="TextovéPole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00" y="5940000"/>
                <a:ext cx="1080120" cy="369332"/>
              </a:xfrm>
              <a:prstGeom prst="rect">
                <a:avLst/>
              </a:prstGeom>
              <a:blipFill rotWithShape="1">
                <a:blip r:embed="rId8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ovéPole 41"/>
              <p:cNvSpPr txBox="1"/>
              <p:nvPr/>
            </p:nvSpPr>
            <p:spPr>
              <a:xfrm>
                <a:off x="4680000" y="2160000"/>
                <a:ext cx="1044128" cy="6137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cs-CZ" sz="200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sz="200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cs-CZ" sz="200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cs-CZ" sz="2000" b="0" i="1" smtClean="0">
                                    <a:latin typeface="Cambria Math"/>
                                  </a:rPr>
                                  <m:t>7</m:t>
                                </m:r>
                              </m:num>
                              <m:den>
                                <m:r>
                                  <a:rPr lang="cs-CZ" sz="2000" b="0" i="1" smtClean="0">
                                    <a:latin typeface="Cambria Math"/>
                                  </a:rPr>
                                  <m:t>12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cs-CZ" sz="20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cs-CZ" dirty="0" smtClean="0"/>
                  <a:t>=</a:t>
                </a:r>
                <a:endParaRPr lang="cs-CZ" dirty="0"/>
              </a:p>
            </p:txBody>
          </p:sp>
        </mc:Choice>
        <mc:Fallback xmlns="">
          <p:sp>
            <p:nvSpPr>
              <p:cNvPr id="42" name="TextovéPole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0000" y="2160000"/>
                <a:ext cx="1044128" cy="613758"/>
              </a:xfrm>
              <a:prstGeom prst="rect">
                <a:avLst/>
              </a:prstGeom>
              <a:blipFill rotWithShape="1">
                <a:blip r:embed="rId9"/>
                <a:stretch>
                  <a:fillRect b="-99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ovéPole 42"/>
              <p:cNvSpPr txBox="1"/>
              <p:nvPr/>
            </p:nvSpPr>
            <p:spPr>
              <a:xfrm>
                <a:off x="4680001" y="2880000"/>
                <a:ext cx="1260152" cy="6137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cs-CZ" sz="200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sz="200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sz="2000" b="0" i="1" smtClean="0">
                                <a:latin typeface="Cambria Math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cs-CZ" sz="200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cs-CZ" sz="2000" b="0" i="1" smtClean="0">
                                    <a:latin typeface="Cambria Math"/>
                                  </a:rPr>
                                  <m:t>31</m:t>
                                </m:r>
                              </m:num>
                              <m:den>
                                <m:r>
                                  <a:rPr lang="cs-CZ" sz="2000" b="0" i="1" smtClean="0">
                                    <a:latin typeface="Cambria Math"/>
                                  </a:rPr>
                                  <m:t>60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cs-CZ" sz="20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cs-CZ" dirty="0" smtClean="0"/>
                  <a:t>=</a:t>
                </a:r>
                <a:endParaRPr lang="cs-CZ" dirty="0"/>
              </a:p>
            </p:txBody>
          </p:sp>
        </mc:Choice>
        <mc:Fallback xmlns="">
          <p:sp>
            <p:nvSpPr>
              <p:cNvPr id="43" name="TextovéPole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0001" y="2880000"/>
                <a:ext cx="1260152" cy="613758"/>
              </a:xfrm>
              <a:prstGeom prst="rect">
                <a:avLst/>
              </a:prstGeom>
              <a:blipFill rotWithShape="1">
                <a:blip r:embed="rId10"/>
                <a:stretch>
                  <a:fillRect b="-99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ovéPole 46"/>
              <p:cNvSpPr txBox="1"/>
              <p:nvPr/>
            </p:nvSpPr>
            <p:spPr>
              <a:xfrm>
                <a:off x="4679999" y="3420000"/>
                <a:ext cx="851299" cy="5949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cs-CZ" sz="20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sz="2000" b="0" i="1" smtClean="0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cs-CZ" sz="20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sz="2000" b="0" i="1" smtClean="0">
                                <a:latin typeface="Cambria Math"/>
                              </a:rPr>
                              <m:t>5</m:t>
                            </m:r>
                          </m:num>
                          <m:den>
                            <m:r>
                              <a:rPr lang="cs-CZ" sz="2000" b="0" i="1" smtClean="0">
                                <a:latin typeface="Cambria Math"/>
                              </a:rPr>
                              <m:t>8</m:t>
                            </m:r>
                          </m:den>
                        </m:f>
                      </m:e>
                      <m:sup>
                        <m:r>
                          <a:rPr lang="cs-CZ" sz="20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cs-CZ" dirty="0" smtClean="0"/>
                  <a:t>=</a:t>
                </a:r>
                <a:endParaRPr lang="cs-CZ" dirty="0"/>
              </a:p>
            </p:txBody>
          </p:sp>
        </mc:Choice>
        <mc:Fallback xmlns="">
          <p:sp>
            <p:nvSpPr>
              <p:cNvPr id="47" name="TextovéPole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9999" y="3420000"/>
                <a:ext cx="851299" cy="594906"/>
              </a:xfrm>
              <a:prstGeom prst="rect">
                <a:avLst/>
              </a:prstGeom>
              <a:blipFill rotWithShape="1">
                <a:blip r:embed="rId11"/>
                <a:stretch>
                  <a:fillRect b="-204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ovéPole 54"/>
              <p:cNvSpPr txBox="1"/>
              <p:nvPr/>
            </p:nvSpPr>
            <p:spPr>
              <a:xfrm>
                <a:off x="360000" y="6480000"/>
                <a:ext cx="10801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cs-CZ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/>
                          </a:rPr>
                          <m:t>−4,58</m:t>
                        </m:r>
                      </m:e>
                      <m:sup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cs-CZ" dirty="0" smtClean="0"/>
                  <a:t>=</a:t>
                </a:r>
                <a:endParaRPr lang="cs-CZ" dirty="0"/>
              </a:p>
            </p:txBody>
          </p:sp>
        </mc:Choice>
        <mc:Fallback xmlns="">
          <p:sp>
            <p:nvSpPr>
              <p:cNvPr id="55" name="TextovéPole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00" y="6480000"/>
                <a:ext cx="1080120" cy="369332"/>
              </a:xfrm>
              <a:prstGeom prst="rect">
                <a:avLst/>
              </a:prstGeom>
              <a:blipFill rotWithShape="1">
                <a:blip r:embed="rId12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ovéPole 55"/>
              <p:cNvSpPr txBox="1"/>
              <p:nvPr/>
            </p:nvSpPr>
            <p:spPr>
              <a:xfrm>
                <a:off x="4680000" y="4140000"/>
                <a:ext cx="1375375" cy="5280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cs-CZ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000" b="0" i="1" smtClean="0">
                            <a:latin typeface="Cambria Math"/>
                          </a:rPr>
                          <m:t>6</m:t>
                        </m:r>
                      </m:num>
                      <m:den>
                        <m:sSup>
                          <m:sSupPr>
                            <m:ctrlPr>
                              <a:rPr lang="cs-CZ" sz="20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sz="2000" b="0" i="1" smtClean="0">
                                <a:latin typeface="Cambria Math"/>
                              </a:rPr>
                              <m:t>7</m:t>
                            </m:r>
                          </m:e>
                          <m:sup>
                            <m:r>
                              <a:rPr lang="cs-CZ" sz="20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cs-CZ" dirty="0" smtClean="0"/>
                  <a:t>=</a:t>
                </a:r>
                <a:endParaRPr lang="cs-CZ" dirty="0"/>
              </a:p>
            </p:txBody>
          </p:sp>
        </mc:Choice>
        <mc:Fallback xmlns="">
          <p:sp>
            <p:nvSpPr>
              <p:cNvPr id="56" name="TextovéPole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0000" y="4140000"/>
                <a:ext cx="1375375" cy="528030"/>
              </a:xfrm>
              <a:prstGeom prst="rect">
                <a:avLst/>
              </a:prstGeom>
              <a:blipFill rotWithShape="1">
                <a:blip r:embed="rId13"/>
                <a:stretch>
                  <a:fillRect b="-344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ovéPole 56"/>
              <p:cNvSpPr txBox="1"/>
              <p:nvPr/>
            </p:nvSpPr>
            <p:spPr>
              <a:xfrm>
                <a:off x="4680001" y="4680000"/>
                <a:ext cx="1044128" cy="6137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cs-CZ" sz="20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sz="2000" b="0" i="1" smtClean="0">
                            <a:latin typeface="Cambria Math"/>
                          </a:rPr>
                          <m:t>−</m:t>
                        </m:r>
                        <m:d>
                          <m:dPr>
                            <m:ctrlPr>
                              <a:rPr lang="cs-CZ" sz="2000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cs-CZ" sz="20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cs-CZ" sz="2000" i="1">
                                    <a:latin typeface="Cambria Math"/>
                                  </a:rPr>
                                  <m:t>3</m:t>
                                </m:r>
                              </m:num>
                              <m:den>
                                <m:r>
                                  <a:rPr lang="cs-CZ" sz="2000" i="1">
                                    <a:latin typeface="Cambria Math"/>
                                  </a:rPr>
                                  <m:t>5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cs-CZ" sz="20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cs-CZ" dirty="0" smtClean="0"/>
                  <a:t>=</a:t>
                </a:r>
                <a:endParaRPr lang="cs-CZ" dirty="0"/>
              </a:p>
            </p:txBody>
          </p:sp>
        </mc:Choice>
        <mc:Fallback xmlns="">
          <p:sp>
            <p:nvSpPr>
              <p:cNvPr id="57" name="TextovéPole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0001" y="4680000"/>
                <a:ext cx="1044128" cy="613758"/>
              </a:xfrm>
              <a:prstGeom prst="rect">
                <a:avLst/>
              </a:prstGeom>
              <a:blipFill rotWithShape="1">
                <a:blip r:embed="rId14"/>
                <a:stretch>
                  <a:fillRect r="-2924" b="-2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ovéPole 57"/>
              <p:cNvSpPr txBox="1"/>
              <p:nvPr/>
            </p:nvSpPr>
            <p:spPr>
              <a:xfrm>
                <a:off x="4680000" y="5400000"/>
                <a:ext cx="154013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cs-CZ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i="1">
                                <a:latin typeface="Cambria Math"/>
                              </a:rPr>
                              <m:t>−7+5</m:t>
                            </m:r>
                          </m:e>
                        </m:d>
                      </m:e>
                      <m:sup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cs-CZ" dirty="0" smtClean="0"/>
                  <a:t>=</a:t>
                </a:r>
                <a:endParaRPr lang="cs-CZ" dirty="0"/>
              </a:p>
            </p:txBody>
          </p:sp>
        </mc:Choice>
        <mc:Fallback xmlns="">
          <p:sp>
            <p:nvSpPr>
              <p:cNvPr id="58" name="TextovéPole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0000" y="5400000"/>
                <a:ext cx="1540138" cy="369332"/>
              </a:xfrm>
              <a:prstGeom prst="rect">
                <a:avLst/>
              </a:prstGeom>
              <a:blipFill rotWithShape="1">
                <a:blip r:embed="rId15"/>
                <a:stretch>
                  <a:fillRect t="-8333" b="-2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ovéPole 58"/>
              <p:cNvSpPr txBox="1"/>
              <p:nvPr/>
            </p:nvSpPr>
            <p:spPr>
              <a:xfrm>
                <a:off x="4680000" y="5940000"/>
                <a:ext cx="154013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cs-CZ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b="0" i="1" smtClean="0">
                                <a:latin typeface="Cambria Math"/>
                              </a:rPr>
                              <m:t>−7</m:t>
                            </m:r>
                          </m:e>
                        </m:d>
                      </m:e>
                      <m:sup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cs-CZ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cs-CZ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/>
                          </a:rPr>
                          <m:t>5</m:t>
                        </m:r>
                      </m:e>
                      <m:sup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cs-CZ" dirty="0" smtClean="0"/>
                  <a:t>=</a:t>
                </a:r>
                <a:endParaRPr lang="cs-CZ" dirty="0"/>
              </a:p>
            </p:txBody>
          </p:sp>
        </mc:Choice>
        <mc:Fallback xmlns="">
          <p:sp>
            <p:nvSpPr>
              <p:cNvPr id="59" name="TextovéPole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0000" y="5940000"/>
                <a:ext cx="1540138" cy="369332"/>
              </a:xfrm>
              <a:prstGeom prst="rect">
                <a:avLst/>
              </a:prstGeom>
              <a:blipFill rotWithShape="1">
                <a:blip r:embed="rId16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ovéPole 59"/>
              <p:cNvSpPr txBox="1"/>
              <p:nvPr/>
            </p:nvSpPr>
            <p:spPr>
              <a:xfrm>
                <a:off x="4680000" y="6480000"/>
                <a:ext cx="150649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cs-CZ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b="0" i="1" smtClean="0">
                                <a:latin typeface="Cambria Math"/>
                              </a:rPr>
                              <m:t>−7</m:t>
                            </m:r>
                          </m:e>
                        </m:d>
                      </m:e>
                      <m:sup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cs-CZ" b="0" i="1" smtClean="0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cs-CZ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/>
                          </a:rPr>
                          <m:t>5</m:t>
                        </m:r>
                      </m:e>
                      <m:sup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cs-CZ" dirty="0" smtClean="0"/>
                  <a:t>=</a:t>
                </a:r>
                <a:endParaRPr lang="cs-CZ" dirty="0"/>
              </a:p>
            </p:txBody>
          </p:sp>
        </mc:Choice>
        <mc:Fallback xmlns="">
          <p:sp>
            <p:nvSpPr>
              <p:cNvPr id="60" name="TextovéPole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0000" y="6480000"/>
                <a:ext cx="1506497" cy="369332"/>
              </a:xfrm>
              <a:prstGeom prst="rect">
                <a:avLst/>
              </a:prstGeom>
              <a:blipFill rotWithShape="1">
                <a:blip r:embed="rId17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ovéPole 61"/>
              <p:cNvSpPr txBox="1"/>
              <p:nvPr/>
            </p:nvSpPr>
            <p:spPr>
              <a:xfrm>
                <a:off x="1044000" y="2160000"/>
                <a:ext cx="8857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i="1" u="dbl" smtClean="0">
                          <a:latin typeface="Cambria Math"/>
                        </a:rPr>
                        <m:t>2</m:t>
                      </m:r>
                      <m:r>
                        <a:rPr lang="cs-CZ" b="0" i="1" u="dbl" smtClean="0">
                          <a:latin typeface="Cambria Math"/>
                        </a:rPr>
                        <m:t> 304</m:t>
                      </m:r>
                    </m:oMath>
                  </m:oMathPara>
                </a14:m>
                <a:endParaRPr lang="cs-CZ" u="dbl" dirty="0"/>
              </a:p>
            </p:txBody>
          </p:sp>
        </mc:Choice>
        <mc:Fallback xmlns="">
          <p:sp>
            <p:nvSpPr>
              <p:cNvPr id="62" name="TextovéPole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4000" y="2160000"/>
                <a:ext cx="885764" cy="369332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bdélník 2"/>
          <p:cNvSpPr/>
          <p:nvPr/>
        </p:nvSpPr>
        <p:spPr>
          <a:xfrm>
            <a:off x="1224000" y="2880000"/>
            <a:ext cx="1184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u="dbl" dirty="0" smtClean="0">
                <a:latin typeface="Cambria Math" pitchFamily="18" charset="0"/>
                <a:ea typeface="Cambria Math" pitchFamily="18" charset="0"/>
              </a:rPr>
              <a:t>3 104 644</a:t>
            </a:r>
            <a:endParaRPr lang="cs-CZ" u="dbl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1440000" y="3420000"/>
            <a:ext cx="8258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u="dbl" dirty="0">
                <a:latin typeface="Cambria Math" pitchFamily="18" charset="0"/>
                <a:ea typeface="Cambria Math" pitchFamily="18" charset="0"/>
              </a:rPr>
              <a:t>11449</a:t>
            </a:r>
          </a:p>
        </p:txBody>
      </p:sp>
      <p:sp>
        <p:nvSpPr>
          <p:cNvPr id="6" name="Obdélník 5"/>
          <p:cNvSpPr/>
          <p:nvPr/>
        </p:nvSpPr>
        <p:spPr>
          <a:xfrm>
            <a:off x="1620000" y="4140000"/>
            <a:ext cx="13217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u="dbl" dirty="0" smtClean="0">
                <a:latin typeface="Cambria Math" pitchFamily="18" charset="0"/>
                <a:ea typeface="Cambria Math" pitchFamily="18" charset="0"/>
              </a:rPr>
              <a:t>20 811 844</a:t>
            </a:r>
            <a:endParaRPr lang="cs-CZ" u="dbl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1307356" y="4680000"/>
            <a:ext cx="10823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u="dbl" dirty="0" smtClean="0">
                <a:latin typeface="Cambria Math" pitchFamily="18" charset="0"/>
                <a:ea typeface="Cambria Math" pitchFamily="18" charset="0"/>
              </a:rPr>
              <a:t>28,944 4</a:t>
            </a:r>
            <a:endParaRPr lang="cs-CZ" u="dbl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1512000" y="5400000"/>
            <a:ext cx="10823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u="dbl" dirty="0" smtClean="0">
                <a:latin typeface="Cambria Math" pitchFamily="18" charset="0"/>
                <a:ea typeface="Cambria Math" pitchFamily="18" charset="0"/>
              </a:rPr>
              <a:t>1 489,96</a:t>
            </a:r>
            <a:endParaRPr lang="cs-CZ" u="dbl" dirty="0">
              <a:latin typeface="Cambria Math" pitchFamily="18" charset="0"/>
              <a:ea typeface="Cambria Math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Obdélník 9"/>
              <p:cNvSpPr/>
              <p:nvPr/>
            </p:nvSpPr>
            <p:spPr>
              <a:xfrm>
                <a:off x="1224000" y="5940000"/>
                <a:ext cx="122982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u="dbl" dirty="0" smtClean="0">
                          <a:latin typeface="Cambria Math"/>
                          <a:ea typeface="Cambria Math" pitchFamily="18" charset="0"/>
                        </a:rPr>
                        <m:t>−</m:t>
                      </m:r>
                      <m:r>
                        <a:rPr lang="cs-CZ" i="1" u="dbl" dirty="0" smtClean="0">
                          <a:latin typeface="Cambria Math"/>
                          <a:ea typeface="Cambria Math" pitchFamily="18" charset="0"/>
                        </a:rPr>
                        <m:t>580 644</m:t>
                      </m:r>
                    </m:oMath>
                  </m:oMathPara>
                </a14:m>
                <a:endParaRPr lang="cs-CZ" u="dbl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10" name="Obdélník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4000" y="5940000"/>
                <a:ext cx="1229824" cy="369332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Obdélník 10"/>
              <p:cNvSpPr/>
              <p:nvPr/>
            </p:nvSpPr>
            <p:spPr>
              <a:xfrm>
                <a:off x="1368000" y="6480000"/>
                <a:ext cx="132921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u="dbl" dirty="0" smtClean="0">
                          <a:latin typeface="Cambria Math"/>
                          <a:ea typeface="Cambria Math" pitchFamily="18" charset="0"/>
                        </a:rPr>
                        <m:t>− 20,976</m:t>
                      </m:r>
                      <m:r>
                        <a:rPr lang="cs-CZ" b="0" i="1" u="dbl" dirty="0" smtClean="0">
                          <a:latin typeface="Cambria Math"/>
                          <a:ea typeface="Cambria Math" pitchFamily="18" charset="0"/>
                        </a:rPr>
                        <m:t> </m:t>
                      </m:r>
                      <m:r>
                        <a:rPr lang="cs-CZ" i="1" u="dbl" dirty="0" smtClean="0">
                          <a:latin typeface="Cambria Math"/>
                          <a:ea typeface="Cambria Math" pitchFamily="18" charset="0"/>
                        </a:rPr>
                        <m:t>4</m:t>
                      </m:r>
                    </m:oMath>
                  </m:oMathPara>
                </a14:m>
                <a:endParaRPr lang="cs-CZ" u="dbl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11" name="Obdélník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8000" y="6480000"/>
                <a:ext cx="1329210" cy="369332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ovéPole 62"/>
              <p:cNvSpPr txBox="1"/>
              <p:nvPr/>
            </p:nvSpPr>
            <p:spPr>
              <a:xfrm>
                <a:off x="5531298" y="2160000"/>
                <a:ext cx="1044128" cy="6099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49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144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63" name="TextovéPole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1298" y="2160000"/>
                <a:ext cx="1044128" cy="609911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ovéPole 63"/>
              <p:cNvSpPr txBox="1"/>
              <p:nvPr/>
            </p:nvSpPr>
            <p:spPr>
              <a:xfrm>
                <a:off x="5683698" y="2880000"/>
                <a:ext cx="1044128" cy="6099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961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3 600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64" name="TextovéPole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3698" y="2880000"/>
                <a:ext cx="1044128" cy="609911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ovéPole 64"/>
              <p:cNvSpPr txBox="1"/>
              <p:nvPr/>
            </p:nvSpPr>
            <p:spPr>
              <a:xfrm>
                <a:off x="5418089" y="3420000"/>
                <a:ext cx="802049" cy="6165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cs-CZ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25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65" name="TextovéPole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8089" y="3420000"/>
                <a:ext cx="802049" cy="616515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ovéPole 65"/>
              <p:cNvSpPr txBox="1"/>
              <p:nvPr/>
            </p:nvSpPr>
            <p:spPr>
              <a:xfrm>
                <a:off x="5512033" y="4077072"/>
                <a:ext cx="1044128" cy="6099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cs-CZ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6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49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66" name="TextovéPole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2033" y="4077072"/>
                <a:ext cx="1044128" cy="609911"/>
              </a:xfrm>
              <a:prstGeom prst="rect">
                <a:avLst/>
              </a:prstGeom>
              <a:blipFill rotWithShape="1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ovéPole 66"/>
              <p:cNvSpPr txBox="1"/>
              <p:nvPr/>
            </p:nvSpPr>
            <p:spPr>
              <a:xfrm>
                <a:off x="5664433" y="4680000"/>
                <a:ext cx="1044128" cy="6099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cs-CZ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9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25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67" name="TextovéPole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4433" y="4680000"/>
                <a:ext cx="1044128" cy="609911"/>
              </a:xfrm>
              <a:prstGeom prst="rect">
                <a:avLst/>
              </a:prstGeom>
              <a:blipFill rotWithShape="1"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ovéPole 67"/>
              <p:cNvSpPr txBox="1"/>
              <p:nvPr/>
            </p:nvSpPr>
            <p:spPr>
              <a:xfrm>
                <a:off x="5940152" y="5400000"/>
                <a:ext cx="8857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b="0" i="1" u="dbl" smtClean="0"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cs-CZ" u="dbl" dirty="0"/>
              </a:p>
            </p:txBody>
          </p:sp>
        </mc:Choice>
        <mc:Fallback xmlns="">
          <p:sp>
            <p:nvSpPr>
              <p:cNvPr id="68" name="TextovéPole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0152" y="5400000"/>
                <a:ext cx="885764" cy="369332"/>
              </a:xfrm>
              <a:prstGeom prst="rect">
                <a:avLst/>
              </a:prstGeom>
              <a:blipFill rotWithShape="1"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ovéPole 68"/>
              <p:cNvSpPr txBox="1"/>
              <p:nvPr/>
            </p:nvSpPr>
            <p:spPr>
              <a:xfrm>
                <a:off x="6034097" y="5940000"/>
                <a:ext cx="8857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b="0" i="1" u="dbl" smtClean="0">
                          <a:latin typeface="Cambria Math"/>
                        </a:rPr>
                        <m:t>74</m:t>
                      </m:r>
                    </m:oMath>
                  </m:oMathPara>
                </a14:m>
                <a:endParaRPr lang="cs-CZ" u="dbl" dirty="0"/>
              </a:p>
            </p:txBody>
          </p:sp>
        </mc:Choice>
        <mc:Fallback xmlns="">
          <p:sp>
            <p:nvSpPr>
              <p:cNvPr id="69" name="TextovéPole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4097" y="5940000"/>
                <a:ext cx="885764" cy="369332"/>
              </a:xfrm>
              <a:prstGeom prst="rect">
                <a:avLst/>
              </a:prstGeom>
              <a:blipFill rotWithShape="1"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ovéPole 69"/>
              <p:cNvSpPr txBox="1"/>
              <p:nvPr/>
            </p:nvSpPr>
            <p:spPr>
              <a:xfrm>
                <a:off x="5990492" y="6480000"/>
                <a:ext cx="8857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b="0" i="1" u="dbl" smtClean="0">
                          <a:latin typeface="Cambria Math"/>
                        </a:rPr>
                        <m:t>24</m:t>
                      </m:r>
                    </m:oMath>
                  </m:oMathPara>
                </a14:m>
                <a:endParaRPr lang="cs-CZ" u="dbl" dirty="0"/>
              </a:p>
            </p:txBody>
          </p:sp>
        </mc:Choice>
        <mc:Fallback xmlns="">
          <p:sp>
            <p:nvSpPr>
              <p:cNvPr id="70" name="TextovéPole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0492" y="6480000"/>
                <a:ext cx="885764" cy="369332"/>
              </a:xfrm>
              <a:prstGeom prst="rect">
                <a:avLst/>
              </a:prstGeom>
              <a:blipFill rotWithShape="1"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77982442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  <p:bldP spid="2" grpId="0"/>
      <p:bldP spid="23" grpId="0"/>
      <p:bldP spid="25" grpId="0"/>
      <p:bldP spid="29" grpId="0"/>
      <p:bldP spid="30" grpId="0"/>
      <p:bldP spid="31" grpId="0"/>
      <p:bldP spid="41" grpId="0"/>
      <p:bldP spid="42" grpId="0"/>
      <p:bldP spid="43" grpId="0"/>
      <p:bldP spid="47" grpId="0"/>
      <p:bldP spid="55" grpId="0"/>
      <p:bldP spid="56" grpId="0"/>
      <p:bldP spid="57" grpId="0"/>
      <p:bldP spid="58" grpId="0"/>
      <p:bldP spid="59" grpId="0"/>
      <p:bldP spid="60" grpId="0"/>
      <p:bldP spid="62" grpId="0"/>
      <p:bldP spid="3" grpId="0"/>
      <p:bldP spid="4" grpId="0"/>
      <p:bldP spid="6" grpId="0"/>
      <p:bldP spid="7" grpId="0"/>
      <p:bldP spid="9" grpId="0"/>
      <p:bldP spid="10" grpId="0"/>
      <p:bldP spid="11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7" rIns="92075" bIns="46037" anchor="ctr"/>
          <a:lstStyle/>
          <a:p>
            <a:pPr algn="ctr"/>
            <a:r>
              <a:rPr lang="cs-CZ" dirty="0" smtClean="0"/>
              <a:t>Početní operace</a:t>
            </a:r>
            <a:endParaRPr lang="cs-CZ" sz="32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844824"/>
            <a:ext cx="6197624" cy="504057"/>
          </a:xfrm>
          <a:noFill/>
          <a:ln/>
        </p:spPr>
        <p:txBody>
          <a:bodyPr lIns="182562" tIns="46037" rIns="182562" bIns="46037"/>
          <a:lstStyle/>
          <a:p>
            <a:r>
              <a:rPr lang="cs-CZ" sz="2800" dirty="0" smtClean="0"/>
              <a:t>Základní početní operace:</a:t>
            </a:r>
            <a:endParaRPr lang="cs-CZ" sz="28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540000" y="2520000"/>
            <a:ext cx="5184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Základní aritmetickou operací je </a:t>
            </a:r>
            <a:r>
              <a:rPr lang="cs-CZ" sz="2000" b="1" dirty="0" smtClean="0">
                <a:solidFill>
                  <a:srgbClr val="FF0000"/>
                </a:solidFill>
              </a:rPr>
              <a:t>sčítání</a:t>
            </a:r>
            <a:r>
              <a:rPr lang="cs-CZ" sz="2000" b="1" dirty="0" smtClean="0"/>
              <a:t>.</a:t>
            </a:r>
            <a:endParaRPr lang="cs-CZ" sz="20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540000" y="2880000"/>
            <a:ext cx="8028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FF0000"/>
                </a:solidFill>
              </a:rPr>
              <a:t>Odčítání</a:t>
            </a:r>
            <a:r>
              <a:rPr lang="cs-CZ" sz="2000" b="1" dirty="0" smtClean="0"/>
              <a:t> je opačnou aritmetickou operací ke sčítání</a:t>
            </a:r>
            <a:endParaRPr lang="cs-CZ" sz="20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576000" y="3240000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tj. platí a – b = a + (-b); při odčítání vlastně přičítáme opačné číslo</a:t>
            </a:r>
            <a:endParaRPr lang="cs-CZ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540000" y="3960000"/>
            <a:ext cx="6120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FF0000"/>
                </a:solidFill>
              </a:rPr>
              <a:t>Násobení</a:t>
            </a:r>
            <a:r>
              <a:rPr lang="cs-CZ" sz="2000" b="1" dirty="0" smtClean="0"/>
              <a:t> je opakované sčítání.</a:t>
            </a:r>
            <a:endParaRPr lang="cs-CZ" sz="2000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540000" y="4320000"/>
            <a:ext cx="748883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tj. platí a · b = b + b + b + … + b; sčítáme a stejných čísel b.</a:t>
            </a:r>
          </a:p>
          <a:p>
            <a:endParaRPr lang="cs-CZ" sz="2000" b="1" dirty="0"/>
          </a:p>
          <a:p>
            <a:r>
              <a:rPr lang="cs-CZ" b="1" dirty="0" smtClean="0"/>
              <a:t>                                      a </a:t>
            </a:r>
          </a:p>
          <a:p>
            <a:endParaRPr lang="cs-CZ" b="1" dirty="0"/>
          </a:p>
        </p:txBody>
      </p:sp>
      <p:sp>
        <p:nvSpPr>
          <p:cNvPr id="6" name="Pravá složená závorka 5"/>
          <p:cNvSpPr/>
          <p:nvPr/>
        </p:nvSpPr>
        <p:spPr bwMode="auto">
          <a:xfrm rot="5400000">
            <a:off x="2934000" y="3924000"/>
            <a:ext cx="288032" cy="1800200"/>
          </a:xfrm>
          <a:prstGeom prst="righ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540000" y="5220000"/>
            <a:ext cx="8028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FF0000"/>
                </a:solidFill>
              </a:rPr>
              <a:t>Dělení</a:t>
            </a:r>
            <a:r>
              <a:rPr lang="cs-CZ" sz="2000" b="1" dirty="0" smtClean="0"/>
              <a:t> je opačnou aritmetickou operací k násobení.</a:t>
            </a:r>
            <a:endParaRPr lang="cs-CZ" sz="2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/>
              <p:cNvSpPr txBox="1"/>
              <p:nvPr/>
            </p:nvSpPr>
            <p:spPr>
              <a:xfrm>
                <a:off x="540000" y="5805264"/>
                <a:ext cx="8424488" cy="5068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b="1" dirty="0" smtClean="0"/>
                  <a:t>tj. platí </a:t>
                </a:r>
                <a14:m>
                  <m:oMath xmlns:m="http://schemas.openxmlformats.org/officeDocument/2006/math">
                    <m:r>
                      <a:rPr lang="cs-CZ" b="1" i="0" smtClean="0">
                        <a:latin typeface="Cambria Math"/>
                      </a:rPr>
                      <m:t>𝐚</m:t>
                    </m:r>
                    <m:r>
                      <a:rPr lang="cs-CZ" b="1" i="0" smtClean="0">
                        <a:latin typeface="Cambria Math"/>
                      </a:rPr>
                      <m:t> :</m:t>
                    </m:r>
                    <m:r>
                      <a:rPr lang="cs-CZ" b="1" i="0" smtClean="0">
                        <a:latin typeface="Cambria Math"/>
                      </a:rPr>
                      <m:t>𝐛</m:t>
                    </m:r>
                    <m:r>
                      <a:rPr lang="cs-CZ" b="1" i="0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cs-CZ" b="1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cs-CZ" b="1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b="1" i="0" smtClean="0">
                                <a:latin typeface="Cambria Math"/>
                              </a:rPr>
                              <m:t>𝐚</m:t>
                            </m:r>
                          </m:num>
                          <m:den>
                            <m:r>
                              <a:rPr lang="cs-CZ" b="1" i="0" smtClean="0">
                                <a:latin typeface="Cambria Math"/>
                              </a:rPr>
                              <m:t>𝐛</m:t>
                            </m:r>
                          </m:den>
                        </m:f>
                      </m:e>
                    </m:d>
                    <m:r>
                      <a:rPr lang="cs-CZ" b="1" i="0" smtClean="0">
                        <a:latin typeface="Cambria Math"/>
                      </a:rPr>
                      <m:t>=</m:t>
                    </m:r>
                    <m:r>
                      <a:rPr lang="cs-CZ" b="1" i="0" smtClean="0">
                        <a:latin typeface="Cambria Math"/>
                      </a:rPr>
                      <m:t>𝐚</m:t>
                    </m:r>
                    <m:r>
                      <a:rPr lang="cs-CZ" b="1" i="0" smtClean="0">
                        <a:latin typeface="Cambria Math"/>
                      </a:rPr>
                      <m:t> ∙ </m:t>
                    </m:r>
                    <m:f>
                      <m:fPr>
                        <m:ctrlPr>
                          <a:rPr lang="cs-CZ" b="1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cs-CZ" b="1" i="0" smtClean="0">
                            <a:latin typeface="Cambria Math"/>
                            <a:ea typeface="Cambria Math"/>
                          </a:rPr>
                          <m:t>𝟏</m:t>
                        </m:r>
                      </m:num>
                      <m:den>
                        <m:r>
                          <a:rPr lang="cs-CZ" b="1" i="0" smtClean="0">
                            <a:latin typeface="Cambria Math"/>
                            <a:ea typeface="Cambria Math"/>
                          </a:rPr>
                          <m:t>𝐛</m:t>
                        </m:r>
                      </m:den>
                    </m:f>
                    <m:r>
                      <a:rPr lang="cs-CZ" b="1" i="0" smtClean="0">
                        <a:latin typeface="Cambria Math"/>
                      </a:rPr>
                      <m:t> </m:t>
                    </m:r>
                  </m:oMath>
                </a14:m>
                <a:r>
                  <a:rPr lang="cs-CZ" b="1" dirty="0" smtClean="0"/>
                  <a:t>; při dělení vlastně násobíme převráceným číslem.</a:t>
                </a:r>
                <a:endParaRPr lang="cs-CZ" b="1" dirty="0"/>
              </a:p>
            </p:txBody>
          </p:sp>
        </mc:Choice>
        <mc:Fallback xmlns="">
          <p:sp>
            <p:nvSpPr>
              <p:cNvPr id="12" name="TextovéPol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000" y="5805264"/>
                <a:ext cx="8424488" cy="506870"/>
              </a:xfrm>
              <a:prstGeom prst="rect">
                <a:avLst/>
              </a:prstGeom>
              <a:blipFill rotWithShape="1">
                <a:blip r:embed="rId2"/>
                <a:stretch>
                  <a:fillRect l="-651" r="-72" b="-481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  <p:bldP spid="2" grpId="0"/>
      <p:bldP spid="3" grpId="0"/>
      <p:bldP spid="4" grpId="0"/>
      <p:bldP spid="8" grpId="0"/>
      <p:bldP spid="9" grpId="0"/>
      <p:bldP spid="6" grpId="0" animBg="1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7" rIns="92075" bIns="46037" anchor="ctr"/>
          <a:lstStyle/>
          <a:p>
            <a:pPr algn="ctr"/>
            <a:r>
              <a:rPr lang="cs-CZ" dirty="0" smtClean="0"/>
              <a:t>Početní operace</a:t>
            </a:r>
            <a:endParaRPr lang="cs-CZ" sz="32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844824"/>
            <a:ext cx="6197624" cy="504057"/>
          </a:xfrm>
          <a:noFill/>
          <a:ln/>
        </p:spPr>
        <p:txBody>
          <a:bodyPr lIns="182562" tIns="46037" rIns="182562" bIns="46037"/>
          <a:lstStyle/>
          <a:p>
            <a:r>
              <a:rPr lang="cs-CZ" sz="2800" dirty="0" smtClean="0"/>
              <a:t>Základní početní operace:</a:t>
            </a:r>
            <a:endParaRPr lang="cs-CZ" sz="28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540000" y="2340000"/>
            <a:ext cx="860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rgbClr val="FF0000"/>
                </a:solidFill>
              </a:rPr>
              <a:t>Umocňování</a:t>
            </a:r>
            <a:r>
              <a:rPr lang="cs-CZ" sz="2000" b="1" dirty="0"/>
              <a:t> je k násobení v podobném vztahu, </a:t>
            </a:r>
            <a:r>
              <a:rPr lang="cs-CZ" sz="2000" b="1" dirty="0" smtClean="0"/>
              <a:t>v </a:t>
            </a:r>
            <a:r>
              <a:rPr lang="cs-CZ" sz="2000" b="1" dirty="0"/>
              <a:t>jakém je samo </a:t>
            </a:r>
            <a:r>
              <a:rPr lang="cs-CZ" sz="2000" b="1" dirty="0" smtClean="0"/>
              <a:t>násobení </a:t>
            </a:r>
            <a:r>
              <a:rPr lang="cs-CZ" sz="2000" b="1" dirty="0"/>
              <a:t>ke </a:t>
            </a:r>
            <a:r>
              <a:rPr lang="cs-CZ" sz="2000" b="1" dirty="0" smtClean="0"/>
              <a:t>sčítání.</a:t>
            </a:r>
            <a:endParaRPr lang="cs-CZ" sz="20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540000" y="3060000"/>
            <a:ext cx="860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/>
              <a:t>Umocňování slouží ke zkrácenému zápisu vícenásobného násobení.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540000" y="3600000"/>
            <a:ext cx="748883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tj. platí b</a:t>
            </a:r>
            <a:r>
              <a:rPr lang="cs-CZ" b="1" baseline="30000" dirty="0" smtClean="0"/>
              <a:t>a</a:t>
            </a:r>
            <a:r>
              <a:rPr lang="cs-CZ" b="1" dirty="0" smtClean="0"/>
              <a:t> = b </a:t>
            </a:r>
            <a:r>
              <a:rPr lang="cs-CZ" b="1" dirty="0"/>
              <a:t>· b · </a:t>
            </a:r>
            <a:r>
              <a:rPr lang="cs-CZ" b="1" dirty="0" smtClean="0"/>
              <a:t>b</a:t>
            </a:r>
            <a:r>
              <a:rPr lang="cs-CZ" b="1" dirty="0"/>
              <a:t> · </a:t>
            </a:r>
            <a:r>
              <a:rPr lang="cs-CZ" b="1" dirty="0" smtClean="0"/>
              <a:t>…</a:t>
            </a:r>
            <a:r>
              <a:rPr lang="cs-CZ" b="1" dirty="0"/>
              <a:t> · b</a:t>
            </a:r>
            <a:r>
              <a:rPr lang="cs-CZ" b="1" dirty="0" smtClean="0"/>
              <a:t>; násobíme a stejných čísel b.</a:t>
            </a:r>
          </a:p>
          <a:p>
            <a:endParaRPr lang="cs-CZ" sz="2000" b="1" dirty="0" smtClean="0"/>
          </a:p>
          <a:p>
            <a:r>
              <a:rPr lang="cs-CZ" b="1" dirty="0" smtClean="0"/>
              <a:t>                                a </a:t>
            </a:r>
          </a:p>
          <a:p>
            <a:endParaRPr lang="cs-CZ" b="1" dirty="0"/>
          </a:p>
        </p:txBody>
      </p:sp>
      <p:sp>
        <p:nvSpPr>
          <p:cNvPr id="6" name="Pravá složená závorka 5"/>
          <p:cNvSpPr/>
          <p:nvPr/>
        </p:nvSpPr>
        <p:spPr bwMode="auto">
          <a:xfrm rot="5400000">
            <a:off x="2574000" y="3312000"/>
            <a:ext cx="288032" cy="1584176"/>
          </a:xfrm>
          <a:prstGeom prst="righ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540000" y="4680000"/>
            <a:ext cx="8028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FF0000"/>
                </a:solidFill>
              </a:rPr>
              <a:t>Odmocňování</a:t>
            </a:r>
            <a:r>
              <a:rPr lang="cs-CZ" sz="2000" b="1" dirty="0" smtClean="0"/>
              <a:t> je opačnou aritmetickou operací k umocňování.</a:t>
            </a:r>
            <a:endParaRPr lang="cs-CZ" sz="2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/>
              <p:cNvSpPr txBox="1"/>
              <p:nvPr/>
            </p:nvSpPr>
            <p:spPr>
              <a:xfrm>
                <a:off x="540000" y="5220000"/>
                <a:ext cx="8604000" cy="6513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b="1" dirty="0" smtClean="0"/>
                  <a:t>tj. platí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cs-CZ" b="1" i="1" smtClean="0"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cs-CZ" b="1" i="1" smtClean="0">
                            <a:latin typeface="Cambria Math"/>
                          </a:rPr>
                          <m:t>𝒏</m:t>
                        </m:r>
                      </m:deg>
                      <m:e>
                        <m:r>
                          <a:rPr lang="cs-CZ" b="1" i="1" smtClean="0">
                            <a:latin typeface="Cambria Math"/>
                          </a:rPr>
                          <m:t>𝒂</m:t>
                        </m:r>
                        <m:r>
                          <a:rPr lang="cs-CZ" b="1" i="1" smtClean="0">
                            <a:latin typeface="Cambria Math"/>
                          </a:rPr>
                          <m:t> </m:t>
                        </m:r>
                      </m:e>
                    </m:rad>
                    <m:r>
                      <a:rPr lang="cs-CZ" b="1" i="1" smtClean="0">
                        <a:latin typeface="Cambria Math"/>
                      </a:rPr>
                      <m:t>=</m:t>
                    </m:r>
                    <m:r>
                      <a:rPr lang="cs-CZ" b="1" i="1" smtClean="0">
                        <a:latin typeface="Cambria Math"/>
                      </a:rPr>
                      <m:t>𝒃</m:t>
                    </m:r>
                    <m:r>
                      <a:rPr lang="cs-CZ" b="1" i="1" smtClean="0">
                        <a:latin typeface="Cambria Math"/>
                      </a:rPr>
                      <m:t>, </m:t>
                    </m:r>
                    <m:r>
                      <a:rPr lang="cs-CZ" b="1" i="1" smtClean="0">
                        <a:latin typeface="Cambria Math"/>
                      </a:rPr>
                      <m:t>𝒌𝒅𝒆</m:t>
                    </m:r>
                    <m:r>
                      <a:rPr lang="cs-CZ" b="1" i="1" smtClean="0">
                        <a:latin typeface="Cambria Math"/>
                      </a:rPr>
                      <m:t> </m:t>
                    </m:r>
                    <m:sSup>
                      <m:sSupPr>
                        <m:ctrlPr>
                          <a:rPr lang="cs-CZ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b="1" i="1" smtClean="0">
                            <a:latin typeface="Cambria Math"/>
                          </a:rPr>
                          <m:t>𝒃</m:t>
                        </m:r>
                      </m:e>
                      <m:sup>
                        <m:r>
                          <a:rPr lang="cs-CZ" b="1" i="1" smtClean="0">
                            <a:latin typeface="Cambria Math"/>
                          </a:rPr>
                          <m:t>𝒏</m:t>
                        </m:r>
                      </m:sup>
                    </m:sSup>
                    <m:r>
                      <a:rPr lang="cs-CZ" b="1" i="1" smtClean="0">
                        <a:latin typeface="Cambria Math"/>
                      </a:rPr>
                      <m:t>=</m:t>
                    </m:r>
                    <m:r>
                      <a:rPr lang="cs-CZ" b="1" i="1" smtClean="0">
                        <a:latin typeface="Cambria Math"/>
                      </a:rPr>
                      <m:t>𝒂</m:t>
                    </m:r>
                  </m:oMath>
                </a14:m>
                <a:r>
                  <a:rPr lang="cs-CZ" b="1" dirty="0" smtClean="0"/>
                  <a:t>; při odmocňování vlastně rozkládáme číslo </a:t>
                </a:r>
                <a:br>
                  <a:rPr lang="cs-CZ" b="1" dirty="0" smtClean="0"/>
                </a:br>
                <a:r>
                  <a:rPr lang="cs-CZ" b="1" dirty="0" smtClean="0"/>
                  <a:t>na součin n stejných čísel.</a:t>
                </a:r>
                <a:endParaRPr lang="cs-CZ" b="1" dirty="0"/>
              </a:p>
            </p:txBody>
          </p:sp>
        </mc:Choice>
        <mc:Fallback xmlns="">
          <p:sp>
            <p:nvSpPr>
              <p:cNvPr id="12" name="TextovéPol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000" y="5220000"/>
                <a:ext cx="8604000" cy="651397"/>
              </a:xfrm>
              <a:prstGeom prst="rect">
                <a:avLst/>
              </a:prstGeom>
              <a:blipFill rotWithShape="1">
                <a:blip r:embed="rId2"/>
                <a:stretch>
                  <a:fillRect l="-638" t="-3738" b="-1401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95056507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  <p:bldP spid="2" grpId="0"/>
      <p:bldP spid="8" grpId="0"/>
      <p:bldP spid="9" grpId="0"/>
      <p:bldP spid="6" grpId="0" animBg="1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7" rIns="92075" bIns="46037" anchor="ctr"/>
          <a:lstStyle/>
          <a:p>
            <a:pPr algn="ctr"/>
            <a:r>
              <a:rPr lang="cs-CZ" dirty="0" smtClean="0"/>
              <a:t>Druhá mocnina</a:t>
            </a:r>
            <a:endParaRPr lang="cs-CZ" sz="32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9058" y="1988839"/>
            <a:ext cx="7992888" cy="504057"/>
          </a:xfrm>
          <a:noFill/>
          <a:ln/>
        </p:spPr>
        <p:txBody>
          <a:bodyPr lIns="182562" tIns="46037" rIns="182562" bIns="46037"/>
          <a:lstStyle/>
          <a:p>
            <a:pPr marL="0" indent="0">
              <a:buNone/>
            </a:pPr>
            <a:r>
              <a:rPr lang="cs-CZ" sz="2800" dirty="0" smtClean="0"/>
              <a:t>Druhá mocnina je součin dvou stejných činitelů.</a:t>
            </a:r>
            <a:endParaRPr lang="cs-CZ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3"/>
              <p:cNvSpPr txBox="1">
                <a:spLocks noChangeArrowheads="1"/>
              </p:cNvSpPr>
              <p:nvPr/>
            </p:nvSpPr>
            <p:spPr bwMode="auto">
              <a:xfrm>
                <a:off x="2483768" y="2564904"/>
                <a:ext cx="3370838" cy="972107"/>
              </a:xfrm>
              <a:prstGeom prst="rect">
                <a:avLst/>
              </a:prstGeom>
              <a:solidFill>
                <a:srgbClr val="FFFFCC"/>
              </a:solidFill>
              <a:ln w="508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182562" tIns="46037" rIns="182562" bIns="46037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4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𝒂</m:t>
                      </m:r>
                      <m:r>
                        <a:rPr lang="cs-CZ" sz="4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∙</m:t>
                      </m:r>
                      <m:r>
                        <a:rPr lang="cs-CZ" sz="48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𝒂</m:t>
                      </m:r>
                      <m:r>
                        <a:rPr lang="cs-CZ" sz="48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= </m:t>
                      </m:r>
                      <m:sSup>
                        <m:sSupPr>
                          <m:ctrlPr>
                            <a:rPr lang="cs-CZ" sz="48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48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𝒂</m:t>
                          </m:r>
                        </m:e>
                        <m:sup>
                          <m:r>
                            <a:rPr lang="cs-CZ" sz="48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cs-CZ" sz="4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483768" y="2564904"/>
                <a:ext cx="3370838" cy="97210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508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3"/>
              <p:cNvSpPr txBox="1">
                <a:spLocks noChangeArrowheads="1"/>
              </p:cNvSpPr>
              <p:nvPr/>
            </p:nvSpPr>
            <p:spPr bwMode="auto">
              <a:xfrm>
                <a:off x="-17403" y="3537010"/>
                <a:ext cx="3370838" cy="50405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182562" tIns="46037" rIns="182562" bIns="46037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800" b="1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2800" b="1" i="1" smtClean="0">
                              <a:latin typeface="Cambria Math"/>
                              <a:ea typeface="Cambria Math"/>
                            </a:rPr>
                            <m:t>𝟒</m:t>
                          </m:r>
                        </m:e>
                        <m:sup>
                          <m:r>
                            <a:rPr lang="cs-CZ" sz="2800" b="1" i="1"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  <m:r>
                        <a:rPr lang="cs-CZ" sz="2800" b="1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cs-CZ" sz="28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𝟒</m:t>
                      </m:r>
                      <m:r>
                        <a:rPr lang="cs-CZ" sz="28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∙</m:t>
                      </m:r>
                      <m:r>
                        <a:rPr lang="cs-CZ" sz="28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𝟒</m:t>
                      </m:r>
                      <m:r>
                        <a:rPr lang="cs-CZ" sz="28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cs-CZ" sz="28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𝟏𝟔</m:t>
                      </m:r>
                    </m:oMath>
                  </m:oMathPara>
                </a14:m>
                <a:endParaRPr lang="cs-CZ" sz="28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-17403" y="3537010"/>
                <a:ext cx="3370838" cy="50405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3"/>
              <p:cNvSpPr txBox="1">
                <a:spLocks noChangeArrowheads="1"/>
              </p:cNvSpPr>
              <p:nvPr/>
            </p:nvSpPr>
            <p:spPr bwMode="auto">
              <a:xfrm>
                <a:off x="4355976" y="3537011"/>
                <a:ext cx="4277707" cy="50405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182562" tIns="46037" rIns="182562" bIns="46037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800" b="1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2800" b="1" i="1" smtClean="0">
                              <a:latin typeface="Cambria Math"/>
                              <a:ea typeface="Cambria Math"/>
                            </a:rPr>
                            <m:t>𝟎</m:t>
                          </m:r>
                          <m:r>
                            <a:rPr lang="cs-CZ" sz="2800" b="1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cs-CZ" sz="2800" b="1" i="1" smtClean="0">
                              <a:latin typeface="Cambria Math"/>
                              <a:ea typeface="Cambria Math"/>
                            </a:rPr>
                            <m:t>𝟖</m:t>
                          </m:r>
                        </m:e>
                        <m:sup>
                          <m:r>
                            <a:rPr lang="cs-CZ" sz="2800" b="1" i="1" smtClean="0"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  <m:r>
                        <a:rPr lang="cs-CZ" sz="2800" b="1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cs-CZ" sz="2800" b="1" i="1" smtClean="0">
                          <a:latin typeface="Cambria Math"/>
                          <a:ea typeface="Cambria Math"/>
                        </a:rPr>
                        <m:t>𝟎</m:t>
                      </m:r>
                      <m:r>
                        <a:rPr lang="cs-CZ" sz="2800" b="1" i="1" smtClean="0"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cs-CZ" sz="2800" b="1" i="1" smtClean="0">
                          <a:latin typeface="Cambria Math"/>
                          <a:ea typeface="Cambria Math"/>
                        </a:rPr>
                        <m:t>𝟖</m:t>
                      </m:r>
                      <m:r>
                        <a:rPr lang="cs-CZ" sz="28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r>
                        <a:rPr lang="cs-CZ" sz="28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sz="28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𝟎</m:t>
                      </m:r>
                      <m:r>
                        <a:rPr lang="cs-CZ" sz="28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cs-CZ" sz="28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𝟖</m:t>
                      </m:r>
                      <m:r>
                        <a:rPr lang="cs-CZ" sz="28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cs-CZ" sz="28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𝟎</m:t>
                      </m:r>
                      <m:r>
                        <a:rPr lang="cs-CZ" sz="28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cs-CZ" sz="28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𝟔𝟒</m:t>
                      </m:r>
                    </m:oMath>
                  </m:oMathPara>
                </a14:m>
                <a:endParaRPr lang="cs-CZ" sz="28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55976" y="3537011"/>
                <a:ext cx="4277707" cy="50405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délník 3"/>
              <p:cNvSpPr/>
              <p:nvPr/>
            </p:nvSpPr>
            <p:spPr>
              <a:xfrm>
                <a:off x="3229763" y="4537556"/>
                <a:ext cx="1878848" cy="1603068"/>
              </a:xfrm>
              <a:prstGeom prst="rect">
                <a:avLst/>
              </a:prstGeom>
              <a:solidFill>
                <a:srgbClr val="00CCFF"/>
              </a:solidFill>
              <a:ln w="38100">
                <a:solidFill>
                  <a:srgbClr val="FF0000"/>
                </a:solidFill>
              </a:ln>
            </p:spPr>
            <p:txBody>
              <a:bodyPr wrap="none">
                <a:spAutoFit/>
                <a:scene3d>
                  <a:camera prst="orthographicFront">
                    <a:rot lat="0" lon="0" rev="0"/>
                  </a:camera>
                  <a:lightRig rig="threePt" dir="t"/>
                </a:scene3d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9600" b="1" i="1" smtClean="0">
                              <a:ln w="22225">
                                <a:solidFill>
                                  <a:schemeClr val="tx1"/>
                                </a:solidFill>
                              </a:ln>
                              <a:solidFill>
                                <a:srgbClr val="FFCC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9600" b="1" i="1">
                              <a:ln w="22225">
                                <a:solidFill>
                                  <a:schemeClr val="tx1"/>
                                </a:solidFill>
                              </a:ln>
                              <a:solidFill>
                                <a:srgbClr val="FFCC00"/>
                              </a:solidFill>
                              <a:latin typeface="Cambria Math"/>
                              <a:ea typeface="Cambria Math"/>
                            </a:rPr>
                            <m:t>𝒂</m:t>
                          </m:r>
                        </m:e>
                        <m:sup>
                          <m:r>
                            <a:rPr lang="cs-CZ" sz="9600" b="1" i="1">
                              <a:ln w="22225">
                                <a:solidFill>
                                  <a:schemeClr val="tx1"/>
                                </a:solidFill>
                              </a:ln>
                              <a:solidFill>
                                <a:srgbClr val="FFCC00"/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cs-CZ" sz="9600" dirty="0">
                  <a:ln w="22225">
                    <a:solidFill>
                      <a:schemeClr val="tx1"/>
                    </a:solidFill>
                  </a:ln>
                  <a:solidFill>
                    <a:srgbClr val="FFCC00"/>
                  </a:solidFill>
                </a:endParaRPr>
              </a:p>
            </p:txBody>
          </p:sp>
        </mc:Choice>
        <mc:Fallback xmlns="">
          <p:sp>
            <p:nvSpPr>
              <p:cNvPr id="4" name="Obdélník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9763" y="4537556"/>
                <a:ext cx="1878848" cy="160306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 w="381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ovéPole 4"/>
          <p:cNvSpPr txBox="1"/>
          <p:nvPr/>
        </p:nvSpPr>
        <p:spPr>
          <a:xfrm>
            <a:off x="6016132" y="5817458"/>
            <a:ext cx="22282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/>
              <a:t>Druhá mocnina čísla </a:t>
            </a:r>
            <a:r>
              <a:rPr lang="cs-CZ" sz="2000" b="1" i="1" dirty="0" smtClean="0"/>
              <a:t>a</a:t>
            </a:r>
            <a:endParaRPr lang="cs-CZ" sz="2000" b="1" i="1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395536" y="5034701"/>
            <a:ext cx="19442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/>
              <a:t>Základ mocniny</a:t>
            </a:r>
            <a:endParaRPr lang="cs-CZ" sz="2000" b="1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6461456" y="4639143"/>
            <a:ext cx="19442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/>
              <a:t>Mocnitel (exponent)</a:t>
            </a:r>
            <a:endParaRPr lang="cs-CZ" sz="2000" b="1" dirty="0"/>
          </a:p>
        </p:txBody>
      </p:sp>
      <p:cxnSp>
        <p:nvCxnSpPr>
          <p:cNvPr id="13" name="Přímá spojnice se šipkou 12"/>
          <p:cNvCxnSpPr/>
          <p:nvPr/>
        </p:nvCxnSpPr>
        <p:spPr bwMode="auto">
          <a:xfrm flipH="1" flipV="1">
            <a:off x="5108611" y="5742587"/>
            <a:ext cx="997270" cy="398037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Přímá spojnice se šipkou 17"/>
          <p:cNvCxnSpPr/>
          <p:nvPr/>
        </p:nvCxnSpPr>
        <p:spPr bwMode="auto">
          <a:xfrm>
            <a:off x="1923873" y="5388644"/>
            <a:ext cx="1685419" cy="12002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Přímá spojnice se šipkou 20"/>
          <p:cNvCxnSpPr/>
          <p:nvPr/>
        </p:nvCxnSpPr>
        <p:spPr bwMode="auto">
          <a:xfrm flipH="1">
            <a:off x="4716016" y="4993086"/>
            <a:ext cx="1872209" cy="52589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087576001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  <p:bldP spid="9" grpId="0" uiExpand="1" build="p" animBg="1"/>
      <p:bldP spid="10" grpId="0" build="p"/>
      <p:bldP spid="11" grpId="0" build="p"/>
      <p:bldP spid="4" grpId="0" animBg="1"/>
      <p:bldP spid="5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7" rIns="92075" bIns="46037" anchor="ctr"/>
          <a:lstStyle/>
          <a:p>
            <a:pPr algn="ctr"/>
            <a:r>
              <a:rPr lang="cs-CZ" dirty="0" smtClean="0"/>
              <a:t>Druhá mocnina</a:t>
            </a:r>
            <a:endParaRPr lang="cs-CZ" sz="32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0000" y="1980000"/>
            <a:ext cx="5544616" cy="504056"/>
          </a:xfrm>
          <a:noFill/>
          <a:ln/>
        </p:spPr>
        <p:txBody>
          <a:bodyPr lIns="182562" tIns="46037" rIns="182562" bIns="46037"/>
          <a:lstStyle/>
          <a:p>
            <a:pPr marL="0" indent="0">
              <a:buNone/>
            </a:pPr>
            <a:r>
              <a:rPr lang="cs-CZ" sz="2800" dirty="0" smtClean="0"/>
              <a:t>Určete druhou mocninu čísel:</a:t>
            </a:r>
            <a:endParaRPr lang="cs-CZ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3"/>
              <p:cNvSpPr txBox="1">
                <a:spLocks noChangeArrowheads="1"/>
              </p:cNvSpPr>
              <p:nvPr/>
            </p:nvSpPr>
            <p:spPr bwMode="auto">
              <a:xfrm>
                <a:off x="720000" y="2520000"/>
                <a:ext cx="1296144" cy="504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182562" tIns="46037" rIns="182562" bIns="46037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8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800" b="0" i="1" smtClean="0">
                              <a:latin typeface="Cambria Math"/>
                            </a:rPr>
                            <m:t>12</m:t>
                          </m:r>
                        </m:e>
                        <m:sup>
                          <m:r>
                            <a:rPr lang="cs-CZ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8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2800" b="1" dirty="0"/>
              </a:p>
            </p:txBody>
          </p:sp>
        </mc:Choice>
        <mc:Fallback xmlns="">
          <p:sp>
            <p:nvSpPr>
              <p:cNvPr id="12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20000" y="2520000"/>
                <a:ext cx="1296144" cy="50405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3"/>
              <p:cNvSpPr txBox="1">
                <a:spLocks noChangeArrowheads="1"/>
              </p:cNvSpPr>
              <p:nvPr/>
            </p:nvSpPr>
            <p:spPr bwMode="auto">
              <a:xfrm>
                <a:off x="1908000" y="4392000"/>
                <a:ext cx="2358262" cy="504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182562" tIns="46037" rIns="182562" bIns="46037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b="0" i="1" smtClean="0">
                          <a:latin typeface="Cambria Math"/>
                        </a:rPr>
                        <m:t>120 </m:t>
                      </m:r>
                      <m:r>
                        <a:rPr lang="cs-CZ" sz="2800" b="0" i="1" smtClean="0">
                          <a:latin typeface="Cambria Math"/>
                          <a:ea typeface="Cambria Math"/>
                        </a:rPr>
                        <m:t>∙120</m:t>
                      </m:r>
                      <m:r>
                        <a:rPr lang="cs-CZ" sz="28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2800" b="1" dirty="0"/>
              </a:p>
            </p:txBody>
          </p:sp>
        </mc:Choice>
        <mc:Fallback xmlns="">
          <p:sp>
            <p:nvSpPr>
              <p:cNvPr id="13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08000" y="4392000"/>
                <a:ext cx="2358262" cy="50405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3"/>
              <p:cNvSpPr txBox="1">
                <a:spLocks noChangeArrowheads="1"/>
              </p:cNvSpPr>
              <p:nvPr/>
            </p:nvSpPr>
            <p:spPr bwMode="auto">
              <a:xfrm>
                <a:off x="3348000" y="2520000"/>
                <a:ext cx="936104" cy="504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182562" tIns="46037" rIns="182562" bIns="46037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b="0" i="1" u="dbl" smtClean="0">
                          <a:latin typeface="Cambria Math"/>
                        </a:rPr>
                        <m:t>144</m:t>
                      </m:r>
                    </m:oMath>
                  </m:oMathPara>
                </a14:m>
                <a:endParaRPr lang="cs-CZ" sz="2800" b="1" u="dbl" dirty="0"/>
              </a:p>
            </p:txBody>
          </p:sp>
        </mc:Choice>
        <mc:Fallback xmlns="">
          <p:sp>
            <p:nvSpPr>
              <p:cNvPr id="14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48000" y="2520000"/>
                <a:ext cx="936104" cy="50405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3"/>
              <p:cNvSpPr txBox="1">
                <a:spLocks noChangeArrowheads="1"/>
              </p:cNvSpPr>
              <p:nvPr/>
            </p:nvSpPr>
            <p:spPr bwMode="auto">
              <a:xfrm>
                <a:off x="720000" y="2988000"/>
                <a:ext cx="1944216" cy="504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182562" tIns="46037" rIns="182562" bIns="46037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8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800" b="0" i="1" smtClean="0">
                              <a:latin typeface="Cambria Math"/>
                            </a:rPr>
                            <m:t>(−12)</m:t>
                          </m:r>
                        </m:e>
                        <m:sup>
                          <m:r>
                            <a:rPr lang="cs-CZ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8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2800" b="1" dirty="0"/>
              </a:p>
            </p:txBody>
          </p:sp>
        </mc:Choice>
        <mc:Fallback xmlns="">
          <p:sp>
            <p:nvSpPr>
              <p:cNvPr id="15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20000" y="2988000"/>
                <a:ext cx="1944216" cy="50405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3"/>
              <p:cNvSpPr txBox="1">
                <a:spLocks noChangeArrowheads="1"/>
              </p:cNvSpPr>
              <p:nvPr/>
            </p:nvSpPr>
            <p:spPr bwMode="auto">
              <a:xfrm>
                <a:off x="2304000" y="2988000"/>
                <a:ext cx="3132348" cy="504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182562" tIns="46037" rIns="182562" bIns="46037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b="0" i="1" smtClean="0">
                          <a:latin typeface="Cambria Math"/>
                        </a:rPr>
                        <m:t>(−12) </m:t>
                      </m:r>
                      <m:r>
                        <a:rPr lang="cs-CZ" sz="2800" b="0" i="1" smtClean="0">
                          <a:latin typeface="Cambria Math"/>
                          <a:ea typeface="Cambria Math"/>
                        </a:rPr>
                        <m:t>∙(−12)</m:t>
                      </m:r>
                      <m:r>
                        <a:rPr lang="cs-CZ" sz="28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2800" b="1" dirty="0"/>
              </a:p>
            </p:txBody>
          </p:sp>
        </mc:Choice>
        <mc:Fallback xmlns="">
          <p:sp>
            <p:nvSpPr>
              <p:cNvPr id="16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04000" y="2988000"/>
                <a:ext cx="3132348" cy="50405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3"/>
              <p:cNvSpPr txBox="1">
                <a:spLocks noChangeArrowheads="1"/>
              </p:cNvSpPr>
              <p:nvPr/>
            </p:nvSpPr>
            <p:spPr bwMode="auto">
              <a:xfrm>
                <a:off x="5004000" y="2988000"/>
                <a:ext cx="936104" cy="504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182562" tIns="46037" rIns="182562" bIns="46037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b="0" i="1" u="dbl" smtClean="0">
                          <a:latin typeface="Cambria Math"/>
                        </a:rPr>
                        <m:t>144</m:t>
                      </m:r>
                    </m:oMath>
                  </m:oMathPara>
                </a14:m>
                <a:endParaRPr lang="cs-CZ" sz="2800" b="1" u="dbl" dirty="0"/>
              </a:p>
            </p:txBody>
          </p:sp>
        </mc:Choice>
        <mc:Fallback xmlns="">
          <p:sp>
            <p:nvSpPr>
              <p:cNvPr id="17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04000" y="2988000"/>
                <a:ext cx="936104" cy="50405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3"/>
              <p:cNvSpPr txBox="1">
                <a:spLocks noChangeArrowheads="1"/>
              </p:cNvSpPr>
              <p:nvPr/>
            </p:nvSpPr>
            <p:spPr bwMode="auto">
              <a:xfrm>
                <a:off x="720000" y="3456000"/>
                <a:ext cx="1552128" cy="504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182562" tIns="46037" rIns="182562" bIns="46037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8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800" b="0" i="1" smtClean="0">
                              <a:latin typeface="Cambria Math"/>
                            </a:rPr>
                            <m:t>1,2</m:t>
                          </m:r>
                        </m:e>
                        <m:sup>
                          <m:r>
                            <a:rPr lang="cs-CZ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8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2800" b="1" dirty="0"/>
              </a:p>
            </p:txBody>
          </p:sp>
        </mc:Choice>
        <mc:Fallback xmlns="">
          <p:sp>
            <p:nvSpPr>
              <p:cNvPr id="18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20000" y="3456000"/>
                <a:ext cx="1552128" cy="504056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3"/>
              <p:cNvSpPr txBox="1">
                <a:spLocks noChangeArrowheads="1"/>
              </p:cNvSpPr>
              <p:nvPr/>
            </p:nvSpPr>
            <p:spPr bwMode="auto">
              <a:xfrm>
                <a:off x="1908000" y="3456000"/>
                <a:ext cx="2772308" cy="504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182562" tIns="46037" rIns="182562" bIns="46037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b="0" i="1" smtClean="0">
                          <a:latin typeface="Cambria Math"/>
                        </a:rPr>
                        <m:t>1,2 </m:t>
                      </m:r>
                      <m:r>
                        <a:rPr lang="cs-CZ" sz="2800" b="0" i="1" smtClean="0">
                          <a:latin typeface="Cambria Math"/>
                          <a:ea typeface="Cambria Math"/>
                        </a:rPr>
                        <m:t>∙1,2</m:t>
                      </m:r>
                      <m:r>
                        <a:rPr lang="cs-CZ" sz="28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2800" b="1" dirty="0"/>
              </a:p>
            </p:txBody>
          </p:sp>
        </mc:Choice>
        <mc:Fallback xmlns="">
          <p:sp>
            <p:nvSpPr>
              <p:cNvPr id="19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08000" y="3456000"/>
                <a:ext cx="2772308" cy="504056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3"/>
              <p:cNvSpPr txBox="1">
                <a:spLocks noChangeArrowheads="1"/>
              </p:cNvSpPr>
              <p:nvPr/>
            </p:nvSpPr>
            <p:spPr bwMode="auto">
              <a:xfrm>
                <a:off x="3708000" y="3456000"/>
                <a:ext cx="936104" cy="504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182562" tIns="46037" rIns="182562" bIns="46037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b="0" i="1" u="dbl" smtClean="0">
                          <a:latin typeface="Cambria Math"/>
                        </a:rPr>
                        <m:t>1,44</m:t>
                      </m:r>
                    </m:oMath>
                  </m:oMathPara>
                </a14:m>
                <a:endParaRPr lang="cs-CZ" sz="2800" b="1" u="dbl" dirty="0"/>
              </a:p>
            </p:txBody>
          </p:sp>
        </mc:Choice>
        <mc:Fallback xmlns="">
          <p:sp>
            <p:nvSpPr>
              <p:cNvPr id="20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08000" y="3456000"/>
                <a:ext cx="936104" cy="504056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3"/>
              <p:cNvSpPr txBox="1">
                <a:spLocks noChangeArrowheads="1"/>
              </p:cNvSpPr>
              <p:nvPr/>
            </p:nvSpPr>
            <p:spPr bwMode="auto">
              <a:xfrm>
                <a:off x="720000" y="3924000"/>
                <a:ext cx="1944216" cy="504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182562" tIns="46037" rIns="182562" bIns="46037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8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800" b="0" i="1" smtClean="0">
                              <a:latin typeface="Cambria Math"/>
                            </a:rPr>
                            <m:t>(−1,2)</m:t>
                          </m:r>
                        </m:e>
                        <m:sup>
                          <m:r>
                            <a:rPr lang="cs-CZ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8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2800" b="1" dirty="0"/>
              </a:p>
            </p:txBody>
          </p:sp>
        </mc:Choice>
        <mc:Fallback xmlns="">
          <p:sp>
            <p:nvSpPr>
              <p:cNvPr id="21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20000" y="3924000"/>
                <a:ext cx="1944216" cy="504056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3"/>
              <p:cNvSpPr txBox="1">
                <a:spLocks noChangeArrowheads="1"/>
              </p:cNvSpPr>
              <p:nvPr/>
            </p:nvSpPr>
            <p:spPr bwMode="auto">
              <a:xfrm>
                <a:off x="2304000" y="3924000"/>
                <a:ext cx="3132348" cy="504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182562" tIns="46037" rIns="182562" bIns="46037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b="0" i="1" smtClean="0">
                          <a:latin typeface="Cambria Math"/>
                        </a:rPr>
                        <m:t>(−1,2) </m:t>
                      </m:r>
                      <m:r>
                        <a:rPr lang="cs-CZ" sz="2800" b="0" i="1" smtClean="0">
                          <a:latin typeface="Cambria Math"/>
                          <a:ea typeface="Cambria Math"/>
                        </a:rPr>
                        <m:t>∙(−1,2)</m:t>
                      </m:r>
                      <m:r>
                        <a:rPr lang="cs-CZ" sz="28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2800" b="1" dirty="0"/>
              </a:p>
            </p:txBody>
          </p:sp>
        </mc:Choice>
        <mc:Fallback xmlns="">
          <p:sp>
            <p:nvSpPr>
              <p:cNvPr id="22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04000" y="3924000"/>
                <a:ext cx="3132348" cy="504056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3"/>
              <p:cNvSpPr txBox="1">
                <a:spLocks noChangeArrowheads="1"/>
              </p:cNvSpPr>
              <p:nvPr/>
            </p:nvSpPr>
            <p:spPr bwMode="auto">
              <a:xfrm>
                <a:off x="5148000" y="3924000"/>
                <a:ext cx="936104" cy="504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182562" tIns="46037" rIns="182562" bIns="46037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b="0" i="1" u="dbl" smtClean="0">
                          <a:latin typeface="Cambria Math"/>
                        </a:rPr>
                        <m:t>1,44</m:t>
                      </m:r>
                    </m:oMath>
                  </m:oMathPara>
                </a14:m>
                <a:endParaRPr lang="cs-CZ" sz="2800" b="1" u="dbl" dirty="0"/>
              </a:p>
            </p:txBody>
          </p:sp>
        </mc:Choice>
        <mc:Fallback xmlns="">
          <p:sp>
            <p:nvSpPr>
              <p:cNvPr id="23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48000" y="3924000"/>
                <a:ext cx="936104" cy="504056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3"/>
              <p:cNvSpPr txBox="1">
                <a:spLocks noChangeArrowheads="1"/>
              </p:cNvSpPr>
              <p:nvPr/>
            </p:nvSpPr>
            <p:spPr bwMode="auto">
              <a:xfrm>
                <a:off x="720000" y="4392000"/>
                <a:ext cx="1530007" cy="504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182562" tIns="46037" rIns="182562" bIns="46037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8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800" b="0" i="1" smtClean="0">
                              <a:latin typeface="Cambria Math"/>
                            </a:rPr>
                            <m:t>120</m:t>
                          </m:r>
                        </m:e>
                        <m:sup>
                          <m:r>
                            <a:rPr lang="cs-CZ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8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2800" b="1" dirty="0"/>
              </a:p>
            </p:txBody>
          </p:sp>
        </mc:Choice>
        <mc:Fallback xmlns="">
          <p:sp>
            <p:nvSpPr>
              <p:cNvPr id="24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20000" y="4392000"/>
                <a:ext cx="1530007" cy="504056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3"/>
              <p:cNvSpPr txBox="1">
                <a:spLocks noChangeArrowheads="1"/>
              </p:cNvSpPr>
              <p:nvPr/>
            </p:nvSpPr>
            <p:spPr bwMode="auto">
              <a:xfrm>
                <a:off x="1800000" y="2520000"/>
                <a:ext cx="2016000" cy="504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182562" tIns="46037" rIns="182562" bIns="46037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b="0" i="1" smtClean="0">
                          <a:latin typeface="Cambria Math"/>
                        </a:rPr>
                        <m:t>12 </m:t>
                      </m:r>
                      <m:r>
                        <a:rPr lang="cs-CZ" sz="2800" b="0" i="1" smtClean="0">
                          <a:latin typeface="Cambria Math"/>
                          <a:ea typeface="Cambria Math"/>
                        </a:rPr>
                        <m:t>∙12</m:t>
                      </m:r>
                      <m:r>
                        <a:rPr lang="cs-CZ" sz="28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2800" b="1" dirty="0"/>
              </a:p>
            </p:txBody>
          </p:sp>
        </mc:Choice>
        <mc:Fallback xmlns="">
          <p:sp>
            <p:nvSpPr>
              <p:cNvPr id="25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00000" y="2520000"/>
                <a:ext cx="2016000" cy="504056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3"/>
              <p:cNvSpPr txBox="1">
                <a:spLocks noChangeArrowheads="1"/>
              </p:cNvSpPr>
              <p:nvPr/>
            </p:nvSpPr>
            <p:spPr bwMode="auto">
              <a:xfrm>
                <a:off x="3816000" y="4392000"/>
                <a:ext cx="1376536" cy="504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182562" tIns="46037" rIns="182562" bIns="46037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b="0" i="1" u="dbl" smtClean="0">
                          <a:latin typeface="Cambria Math"/>
                        </a:rPr>
                        <m:t>14 400</m:t>
                      </m:r>
                    </m:oMath>
                  </m:oMathPara>
                </a14:m>
                <a:endParaRPr lang="cs-CZ" sz="2800" b="1" u="dbl" dirty="0"/>
              </a:p>
            </p:txBody>
          </p:sp>
        </mc:Choice>
        <mc:Fallback xmlns="">
          <p:sp>
            <p:nvSpPr>
              <p:cNvPr id="26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6000" y="4392000"/>
                <a:ext cx="1376536" cy="504056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3"/>
              <p:cNvSpPr txBox="1">
                <a:spLocks noChangeArrowheads="1"/>
              </p:cNvSpPr>
              <p:nvPr/>
            </p:nvSpPr>
            <p:spPr bwMode="auto">
              <a:xfrm>
                <a:off x="787624" y="4860000"/>
                <a:ext cx="2279884" cy="504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182562" tIns="46037" rIns="182562" bIns="46037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8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800" b="0" i="1" smtClean="0">
                              <a:latin typeface="Cambria Math"/>
                            </a:rPr>
                            <m:t>(−120)</m:t>
                          </m:r>
                        </m:e>
                        <m:sup>
                          <m:r>
                            <a:rPr lang="cs-CZ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8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2800" b="1" dirty="0"/>
              </a:p>
            </p:txBody>
          </p:sp>
        </mc:Choice>
        <mc:Fallback xmlns="">
          <p:sp>
            <p:nvSpPr>
              <p:cNvPr id="27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87624" y="4860000"/>
                <a:ext cx="2279884" cy="504056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3"/>
              <p:cNvSpPr txBox="1">
                <a:spLocks noChangeArrowheads="1"/>
              </p:cNvSpPr>
              <p:nvPr/>
            </p:nvSpPr>
            <p:spPr bwMode="auto">
              <a:xfrm>
                <a:off x="2412000" y="4860000"/>
                <a:ext cx="3721206" cy="504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182562" tIns="46037" rIns="182562" bIns="46037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b="0" i="1" smtClean="0">
                          <a:latin typeface="Cambria Math"/>
                        </a:rPr>
                        <m:t>(−120) </m:t>
                      </m:r>
                      <m:r>
                        <a:rPr lang="cs-CZ" sz="2800" b="0" i="1" smtClean="0">
                          <a:latin typeface="Cambria Math"/>
                          <a:ea typeface="Cambria Math"/>
                        </a:rPr>
                        <m:t>∙(−120)</m:t>
                      </m:r>
                      <m:r>
                        <a:rPr lang="cs-CZ" sz="28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2800" b="1" dirty="0"/>
              </a:p>
            </p:txBody>
          </p:sp>
        </mc:Choice>
        <mc:Fallback xmlns="">
          <p:sp>
            <p:nvSpPr>
              <p:cNvPr id="28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412000" y="4860000"/>
                <a:ext cx="3721206" cy="504056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3"/>
              <p:cNvSpPr txBox="1">
                <a:spLocks noChangeArrowheads="1"/>
              </p:cNvSpPr>
              <p:nvPr/>
            </p:nvSpPr>
            <p:spPr bwMode="auto">
              <a:xfrm>
                <a:off x="5508000" y="4860000"/>
                <a:ext cx="1376536" cy="504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182562" tIns="46037" rIns="182562" bIns="46037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b="0" i="1" u="dbl" smtClean="0">
                          <a:latin typeface="Cambria Math"/>
                        </a:rPr>
                        <m:t>14 400</m:t>
                      </m:r>
                    </m:oMath>
                  </m:oMathPara>
                </a14:m>
                <a:endParaRPr lang="cs-CZ" sz="2800" b="1" u="dbl" dirty="0"/>
              </a:p>
            </p:txBody>
          </p:sp>
        </mc:Choice>
        <mc:Fallback xmlns="">
          <p:sp>
            <p:nvSpPr>
              <p:cNvPr id="29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508000" y="4860000"/>
                <a:ext cx="1376536" cy="504056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ovéPole 7"/>
          <p:cNvSpPr txBox="1"/>
          <p:nvPr/>
        </p:nvSpPr>
        <p:spPr>
          <a:xfrm>
            <a:off x="467544" y="5805264"/>
            <a:ext cx="83529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chemeClr val="accent6">
                    <a:lumMod val="75000"/>
                  </a:schemeClr>
                </a:solidFill>
              </a:rPr>
              <a:t>Druhá mocnina libovolného čísla je vždy nezáporná.</a:t>
            </a:r>
            <a:endParaRPr lang="cs-CZ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881057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  <p:bldP spid="12" grpId="0" build="p"/>
      <p:bldP spid="13" grpId="0" build="p"/>
      <p:bldP spid="14" grpId="0" build="p"/>
      <p:bldP spid="15" grpId="0" build="p"/>
      <p:bldP spid="16" grpId="0" build="p"/>
      <p:bldP spid="17" grpId="0" build="p"/>
      <p:bldP spid="18" grpId="0" build="p"/>
      <p:bldP spid="19" grpId="0" build="p"/>
      <p:bldP spid="20" grpId="0" build="p"/>
      <p:bldP spid="21" grpId="0" build="p"/>
      <p:bldP spid="22" grpId="0" build="p"/>
      <p:bldP spid="23" grpId="0" build="p"/>
      <p:bldP spid="24" grpId="0" build="p"/>
      <p:bldP spid="25" grpId="0" build="p"/>
      <p:bldP spid="26" grpId="0" build="p"/>
      <p:bldP spid="27" grpId="0" build="p"/>
      <p:bldP spid="28" grpId="0" build="p"/>
      <p:bldP spid="29" grpId="0" build="p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7" rIns="92075" bIns="46037" anchor="ctr"/>
          <a:lstStyle/>
          <a:p>
            <a:pPr algn="ctr"/>
            <a:r>
              <a:rPr lang="cs-CZ" dirty="0" smtClean="0"/>
              <a:t>Druhá mocnina</a:t>
            </a:r>
            <a:endParaRPr lang="cs-CZ" sz="3200" dirty="0"/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720000" y="1916832"/>
            <a:ext cx="5544616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2562" tIns="46037" rIns="182562" bIns="46037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cs-CZ" sz="2800" dirty="0" smtClean="0"/>
              <a:t>Určete druhou mocninu čísel:</a:t>
            </a:r>
            <a:endParaRPr lang="cs-CZ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ovéPole 3"/>
              <p:cNvSpPr txBox="1"/>
              <p:nvPr/>
            </p:nvSpPr>
            <p:spPr>
              <a:xfrm>
                <a:off x="2664000" y="2644263"/>
                <a:ext cx="1224136" cy="532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8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800" b="1" i="1" smtClean="0">
                              <a:latin typeface="Cambria Math"/>
                            </a:rPr>
                            <m:t>𝟏𝟎</m:t>
                          </m:r>
                        </m:e>
                        <m:sup>
                          <m:r>
                            <a:rPr lang="cs-CZ" sz="28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cs-CZ" sz="2800" b="1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2800" b="1" i="1" dirty="0"/>
              </a:p>
            </p:txBody>
          </p:sp>
        </mc:Choice>
        <mc:Fallback xmlns=""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4000" y="2644263"/>
                <a:ext cx="1224136" cy="53296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ovéPole 15"/>
              <p:cNvSpPr txBox="1"/>
              <p:nvPr/>
            </p:nvSpPr>
            <p:spPr>
              <a:xfrm>
                <a:off x="2448000" y="3184263"/>
                <a:ext cx="1593281" cy="532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8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800" b="1" i="1" smtClean="0">
                              <a:latin typeface="Cambria Math"/>
                            </a:rPr>
                            <m:t>𝟏𝟎𝟎</m:t>
                          </m:r>
                        </m:e>
                        <m:sup>
                          <m:r>
                            <a:rPr lang="cs-CZ" sz="28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cs-CZ" sz="2800" b="1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2800" b="1" i="1" dirty="0"/>
              </a:p>
            </p:txBody>
          </p:sp>
        </mc:Choice>
        <mc:Fallback xmlns="">
          <p:sp>
            <p:nvSpPr>
              <p:cNvPr id="16" name="TextovéPol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8000" y="3184263"/>
                <a:ext cx="1593281" cy="53296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ovéPole 16"/>
              <p:cNvSpPr txBox="1"/>
              <p:nvPr/>
            </p:nvSpPr>
            <p:spPr>
              <a:xfrm>
                <a:off x="2160000" y="3724263"/>
                <a:ext cx="2071845" cy="532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8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800" b="1" i="1" smtClean="0">
                              <a:latin typeface="Cambria Math"/>
                            </a:rPr>
                            <m:t>𝟏</m:t>
                          </m:r>
                          <m:r>
                            <a:rPr lang="cs-CZ" sz="2800" b="1" i="1" smtClean="0">
                              <a:latin typeface="Cambria Math"/>
                            </a:rPr>
                            <m:t> </m:t>
                          </m:r>
                          <m:r>
                            <a:rPr lang="cs-CZ" sz="2800" b="1" i="1" smtClean="0">
                              <a:latin typeface="Cambria Math"/>
                            </a:rPr>
                            <m:t>𝟎𝟎𝟎</m:t>
                          </m:r>
                        </m:e>
                        <m:sup>
                          <m:r>
                            <a:rPr lang="cs-CZ" sz="28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cs-CZ" sz="2800" b="1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2800" b="1" i="1" dirty="0"/>
              </a:p>
            </p:txBody>
          </p:sp>
        </mc:Choice>
        <mc:Fallback xmlns="">
          <p:sp>
            <p:nvSpPr>
              <p:cNvPr id="17" name="TextovéPole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0000" y="3724263"/>
                <a:ext cx="2071845" cy="53296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ovéPole 17"/>
              <p:cNvSpPr txBox="1"/>
              <p:nvPr/>
            </p:nvSpPr>
            <p:spPr>
              <a:xfrm>
                <a:off x="1944000" y="4264263"/>
                <a:ext cx="2003975" cy="532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8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800" b="1" i="1" smtClean="0">
                              <a:latin typeface="Cambria Math"/>
                            </a:rPr>
                            <m:t>𝟏𝟎</m:t>
                          </m:r>
                          <m:r>
                            <a:rPr lang="cs-CZ" sz="2800" b="1" i="1" smtClean="0">
                              <a:latin typeface="Cambria Math"/>
                            </a:rPr>
                            <m:t> </m:t>
                          </m:r>
                          <m:r>
                            <a:rPr lang="cs-CZ" sz="2800" b="1" i="1" smtClean="0">
                              <a:latin typeface="Cambria Math"/>
                            </a:rPr>
                            <m:t>𝟎𝟎𝟎</m:t>
                          </m:r>
                        </m:e>
                        <m:sup>
                          <m:r>
                            <a:rPr lang="cs-CZ" sz="28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cs-CZ" sz="2800" b="1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2800" b="1" i="1" dirty="0"/>
              </a:p>
            </p:txBody>
          </p:sp>
        </mc:Choice>
        <mc:Fallback xmlns="">
          <p:sp>
            <p:nvSpPr>
              <p:cNvPr id="18" name="TextovéPole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4000" y="4264263"/>
                <a:ext cx="2003975" cy="53296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ovéPole 18"/>
              <p:cNvSpPr txBox="1"/>
              <p:nvPr/>
            </p:nvSpPr>
            <p:spPr>
              <a:xfrm>
                <a:off x="1728000" y="4804263"/>
                <a:ext cx="2202881" cy="532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8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800" b="1" i="1" smtClean="0">
                              <a:latin typeface="Cambria Math"/>
                            </a:rPr>
                            <m:t>𝟏𝟎𝟎</m:t>
                          </m:r>
                          <m:r>
                            <a:rPr lang="cs-CZ" sz="2800" b="1" i="1" smtClean="0">
                              <a:latin typeface="Cambria Math"/>
                            </a:rPr>
                            <m:t> </m:t>
                          </m:r>
                          <m:r>
                            <a:rPr lang="cs-CZ" sz="2800" b="1" i="1" smtClean="0">
                              <a:latin typeface="Cambria Math"/>
                            </a:rPr>
                            <m:t>𝟎𝟎𝟎</m:t>
                          </m:r>
                        </m:e>
                        <m:sup>
                          <m:r>
                            <a:rPr lang="cs-CZ" sz="28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cs-CZ" sz="2800" b="1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2800" b="1" i="1" dirty="0"/>
              </a:p>
            </p:txBody>
          </p:sp>
        </mc:Choice>
        <mc:Fallback xmlns="">
          <p:sp>
            <p:nvSpPr>
              <p:cNvPr id="19" name="TextovéPole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8000" y="4804263"/>
                <a:ext cx="2202881" cy="53296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ovéPole 19"/>
              <p:cNvSpPr txBox="1"/>
              <p:nvPr/>
            </p:nvSpPr>
            <p:spPr>
              <a:xfrm>
                <a:off x="1440000" y="5344306"/>
                <a:ext cx="3293845" cy="532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8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800" b="1" i="1" smtClean="0">
                              <a:latin typeface="Cambria Math"/>
                            </a:rPr>
                            <m:t>𝟏</m:t>
                          </m:r>
                          <m:r>
                            <a:rPr lang="cs-CZ" sz="2800" b="1" i="1" smtClean="0">
                              <a:latin typeface="Cambria Math"/>
                            </a:rPr>
                            <m:t> </m:t>
                          </m:r>
                          <m:r>
                            <a:rPr lang="cs-CZ" sz="2800" b="1" i="1" smtClean="0">
                              <a:latin typeface="Cambria Math"/>
                            </a:rPr>
                            <m:t>𝟎𝟎𝟎</m:t>
                          </m:r>
                          <m:r>
                            <a:rPr lang="cs-CZ" sz="2800" b="1" i="1" smtClean="0">
                              <a:latin typeface="Cambria Math"/>
                            </a:rPr>
                            <m:t> </m:t>
                          </m:r>
                          <m:r>
                            <a:rPr lang="cs-CZ" sz="2800" b="1" i="1" smtClean="0">
                              <a:latin typeface="Cambria Math"/>
                            </a:rPr>
                            <m:t>𝟎𝟎𝟎</m:t>
                          </m:r>
                        </m:e>
                        <m:sup>
                          <m:r>
                            <a:rPr lang="cs-CZ" sz="28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cs-CZ" sz="2800" b="1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2800" b="1" i="1" dirty="0"/>
              </a:p>
            </p:txBody>
          </p:sp>
        </mc:Choice>
        <mc:Fallback xmlns="">
          <p:sp>
            <p:nvSpPr>
              <p:cNvPr id="20" name="TextovéPole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0000" y="5344306"/>
                <a:ext cx="3293845" cy="53296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ovéPole 20"/>
              <p:cNvSpPr txBox="1"/>
              <p:nvPr/>
            </p:nvSpPr>
            <p:spPr>
              <a:xfrm>
                <a:off x="3852000" y="2644263"/>
                <a:ext cx="89803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b="1" i="1" smtClean="0">
                          <a:latin typeface="Cambria Math"/>
                        </a:rPr>
                        <m:t>𝟏𝟎𝟎</m:t>
                      </m:r>
                    </m:oMath>
                  </m:oMathPara>
                </a14:m>
                <a:endParaRPr lang="cs-CZ" sz="2800" b="1" i="1" dirty="0"/>
              </a:p>
            </p:txBody>
          </p:sp>
        </mc:Choice>
        <mc:Fallback xmlns="">
          <p:sp>
            <p:nvSpPr>
              <p:cNvPr id="21" name="TextovéPole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2000" y="2644263"/>
                <a:ext cx="898039" cy="52322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ovéPole 21"/>
              <p:cNvSpPr txBox="1"/>
              <p:nvPr/>
            </p:nvSpPr>
            <p:spPr>
              <a:xfrm>
                <a:off x="3851920" y="3184263"/>
                <a:ext cx="191325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b="1" i="1" smtClean="0">
                          <a:latin typeface="Cambria Math"/>
                        </a:rPr>
                        <m:t>𝟏𝟎</m:t>
                      </m:r>
                      <m:r>
                        <a:rPr lang="cs-CZ" sz="2800" b="1" i="1" smtClean="0">
                          <a:latin typeface="Cambria Math"/>
                        </a:rPr>
                        <m:t> </m:t>
                      </m:r>
                      <m:r>
                        <a:rPr lang="cs-CZ" sz="2800" b="1" i="1" smtClean="0">
                          <a:latin typeface="Cambria Math"/>
                        </a:rPr>
                        <m:t>𝟎𝟎𝟎</m:t>
                      </m:r>
                    </m:oMath>
                  </m:oMathPara>
                </a14:m>
                <a:endParaRPr lang="cs-CZ" sz="2800" b="1" i="1" dirty="0"/>
              </a:p>
            </p:txBody>
          </p:sp>
        </mc:Choice>
        <mc:Fallback xmlns="">
          <p:sp>
            <p:nvSpPr>
              <p:cNvPr id="22" name="TextovéPole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3184263"/>
                <a:ext cx="1913259" cy="52322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ovéPole 22"/>
              <p:cNvSpPr txBox="1"/>
              <p:nvPr/>
            </p:nvSpPr>
            <p:spPr>
              <a:xfrm>
                <a:off x="3852000" y="3724263"/>
                <a:ext cx="255691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b="1" i="1" smtClean="0">
                          <a:latin typeface="Cambria Math"/>
                        </a:rPr>
                        <m:t>𝟏</m:t>
                      </m:r>
                      <m:r>
                        <a:rPr lang="cs-CZ" sz="2800" b="1" i="1" smtClean="0">
                          <a:latin typeface="Cambria Math"/>
                        </a:rPr>
                        <m:t> </m:t>
                      </m:r>
                      <m:r>
                        <a:rPr lang="cs-CZ" sz="2800" b="1" i="1" smtClean="0">
                          <a:latin typeface="Cambria Math"/>
                        </a:rPr>
                        <m:t>𝟎𝟎𝟎</m:t>
                      </m:r>
                      <m:r>
                        <a:rPr lang="cs-CZ" sz="2800" b="1" i="1" smtClean="0">
                          <a:latin typeface="Cambria Math"/>
                        </a:rPr>
                        <m:t> </m:t>
                      </m:r>
                      <m:r>
                        <a:rPr lang="cs-CZ" sz="2800" b="1" i="1" smtClean="0">
                          <a:latin typeface="Cambria Math"/>
                        </a:rPr>
                        <m:t>𝟎𝟎𝟎</m:t>
                      </m:r>
                    </m:oMath>
                  </m:oMathPara>
                </a14:m>
                <a:endParaRPr lang="cs-CZ" sz="2800" b="1" i="1" dirty="0"/>
              </a:p>
            </p:txBody>
          </p:sp>
        </mc:Choice>
        <mc:Fallback xmlns="">
          <p:sp>
            <p:nvSpPr>
              <p:cNvPr id="23" name="TextovéPole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2000" y="3724263"/>
                <a:ext cx="2556913" cy="52322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ovéPole 23"/>
              <p:cNvSpPr txBox="1"/>
              <p:nvPr/>
            </p:nvSpPr>
            <p:spPr>
              <a:xfrm>
                <a:off x="3852000" y="4264263"/>
                <a:ext cx="269005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b="1" i="1" smtClean="0">
                          <a:latin typeface="Cambria Math"/>
                        </a:rPr>
                        <m:t>𝟏𝟎𝟎</m:t>
                      </m:r>
                      <m:r>
                        <a:rPr lang="cs-CZ" sz="2800" b="1" i="1" smtClean="0">
                          <a:latin typeface="Cambria Math"/>
                        </a:rPr>
                        <m:t> </m:t>
                      </m:r>
                      <m:r>
                        <a:rPr lang="cs-CZ" sz="2800" b="1" i="1" smtClean="0">
                          <a:latin typeface="Cambria Math"/>
                        </a:rPr>
                        <m:t>𝟎𝟎𝟎</m:t>
                      </m:r>
                      <m:r>
                        <a:rPr lang="cs-CZ" sz="2800" b="1" i="1" smtClean="0">
                          <a:latin typeface="Cambria Math"/>
                        </a:rPr>
                        <m:t> </m:t>
                      </m:r>
                      <m:r>
                        <a:rPr lang="cs-CZ" sz="2800" b="1" i="1" smtClean="0">
                          <a:latin typeface="Cambria Math"/>
                        </a:rPr>
                        <m:t>𝟎𝟎𝟎</m:t>
                      </m:r>
                    </m:oMath>
                  </m:oMathPara>
                </a14:m>
                <a:endParaRPr lang="cs-CZ" sz="2800" b="1" i="1" dirty="0"/>
              </a:p>
            </p:txBody>
          </p:sp>
        </mc:Choice>
        <mc:Fallback xmlns="">
          <p:sp>
            <p:nvSpPr>
              <p:cNvPr id="24" name="TextovéPole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2000" y="4264263"/>
                <a:ext cx="2690059" cy="523220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ovéPole 24"/>
              <p:cNvSpPr txBox="1"/>
              <p:nvPr/>
            </p:nvSpPr>
            <p:spPr>
              <a:xfrm>
                <a:off x="3888000" y="4804263"/>
                <a:ext cx="271617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b="1" i="1" smtClean="0">
                          <a:latin typeface="Cambria Math"/>
                        </a:rPr>
                        <m:t>𝟏𝟎</m:t>
                      </m:r>
                      <m:r>
                        <a:rPr lang="cs-CZ" sz="2800" b="1" i="1" smtClean="0">
                          <a:latin typeface="Cambria Math"/>
                        </a:rPr>
                        <m:t> </m:t>
                      </m:r>
                      <m:r>
                        <a:rPr lang="cs-CZ" sz="2800" b="1" i="1" smtClean="0">
                          <a:latin typeface="Cambria Math"/>
                        </a:rPr>
                        <m:t>𝟎𝟎𝟎</m:t>
                      </m:r>
                      <m:r>
                        <a:rPr lang="cs-CZ" sz="2800" b="1" i="1" smtClean="0">
                          <a:latin typeface="Cambria Math"/>
                        </a:rPr>
                        <m:t> </m:t>
                      </m:r>
                      <m:r>
                        <a:rPr lang="cs-CZ" sz="2800" b="1" i="1" smtClean="0">
                          <a:latin typeface="Cambria Math"/>
                        </a:rPr>
                        <m:t>𝟎𝟎𝟎</m:t>
                      </m:r>
                      <m:r>
                        <a:rPr lang="cs-CZ" sz="2800" b="1" i="1" smtClean="0">
                          <a:latin typeface="Cambria Math"/>
                        </a:rPr>
                        <m:t> </m:t>
                      </m:r>
                      <m:r>
                        <a:rPr lang="cs-CZ" sz="2800" b="1" i="1" smtClean="0">
                          <a:latin typeface="Cambria Math"/>
                        </a:rPr>
                        <m:t>𝟎𝟎𝟎</m:t>
                      </m:r>
                    </m:oMath>
                  </m:oMathPara>
                </a14:m>
                <a:endParaRPr lang="cs-CZ" sz="2800" b="1" i="1" dirty="0"/>
              </a:p>
            </p:txBody>
          </p:sp>
        </mc:Choice>
        <mc:Fallback xmlns="">
          <p:sp>
            <p:nvSpPr>
              <p:cNvPr id="25" name="TextovéPole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8000" y="4804263"/>
                <a:ext cx="2716179" cy="523220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ovéPole 25"/>
              <p:cNvSpPr txBox="1"/>
              <p:nvPr/>
            </p:nvSpPr>
            <p:spPr>
              <a:xfrm>
                <a:off x="3869802" y="5346000"/>
                <a:ext cx="400574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b="1" i="1" smtClean="0">
                          <a:latin typeface="Cambria Math"/>
                        </a:rPr>
                        <m:t>𝟏</m:t>
                      </m:r>
                      <m:r>
                        <a:rPr lang="cs-CZ" sz="2800" b="1" i="1" smtClean="0">
                          <a:latin typeface="Cambria Math"/>
                        </a:rPr>
                        <m:t> </m:t>
                      </m:r>
                      <m:r>
                        <a:rPr lang="cs-CZ" sz="2800" b="1" i="1" smtClean="0">
                          <a:latin typeface="Cambria Math"/>
                        </a:rPr>
                        <m:t>𝟎𝟎𝟎</m:t>
                      </m:r>
                      <m:r>
                        <a:rPr lang="cs-CZ" sz="2800" b="1" i="1" smtClean="0">
                          <a:latin typeface="Cambria Math"/>
                        </a:rPr>
                        <m:t> </m:t>
                      </m:r>
                      <m:r>
                        <a:rPr lang="cs-CZ" sz="2800" b="1" i="1" smtClean="0">
                          <a:latin typeface="Cambria Math"/>
                        </a:rPr>
                        <m:t>𝟎𝟎𝟎</m:t>
                      </m:r>
                      <m:r>
                        <a:rPr lang="cs-CZ" sz="2800" b="1" i="1" smtClean="0">
                          <a:latin typeface="Cambria Math"/>
                        </a:rPr>
                        <m:t> </m:t>
                      </m:r>
                      <m:r>
                        <a:rPr lang="cs-CZ" sz="2800" b="1" i="1" smtClean="0">
                          <a:latin typeface="Cambria Math"/>
                        </a:rPr>
                        <m:t>𝟎𝟎𝟎</m:t>
                      </m:r>
                      <m:r>
                        <a:rPr lang="cs-CZ" sz="2800" b="1" i="1" smtClean="0">
                          <a:latin typeface="Cambria Math"/>
                        </a:rPr>
                        <m:t> </m:t>
                      </m:r>
                      <m:r>
                        <a:rPr lang="cs-CZ" sz="2800" b="1" i="1" smtClean="0">
                          <a:latin typeface="Cambria Math"/>
                        </a:rPr>
                        <m:t>𝟎𝟎𝟎</m:t>
                      </m:r>
                    </m:oMath>
                  </m:oMathPara>
                </a14:m>
                <a:endParaRPr lang="cs-CZ" sz="2800" b="1" i="1" dirty="0"/>
              </a:p>
            </p:txBody>
          </p:sp>
        </mc:Choice>
        <mc:Fallback xmlns="">
          <p:sp>
            <p:nvSpPr>
              <p:cNvPr id="26" name="TextovéPole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9802" y="5346000"/>
                <a:ext cx="4005743" cy="523220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Přímá spojnice 6"/>
          <p:cNvCxnSpPr/>
          <p:nvPr/>
        </p:nvCxnSpPr>
        <p:spPr bwMode="auto">
          <a:xfrm>
            <a:off x="3276068" y="2348880"/>
            <a:ext cx="0" cy="3400607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Přímá spojnice 10"/>
          <p:cNvCxnSpPr/>
          <p:nvPr/>
        </p:nvCxnSpPr>
        <p:spPr bwMode="auto">
          <a:xfrm flipH="1">
            <a:off x="1656000" y="5749487"/>
            <a:ext cx="16200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Přímá spojnice 30"/>
          <p:cNvCxnSpPr/>
          <p:nvPr/>
        </p:nvCxnSpPr>
        <p:spPr bwMode="auto">
          <a:xfrm flipV="1">
            <a:off x="1619672" y="2348881"/>
            <a:ext cx="1656396" cy="340060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29" name="Přímá spojnice 5128"/>
          <p:cNvCxnSpPr/>
          <p:nvPr/>
        </p:nvCxnSpPr>
        <p:spPr bwMode="auto">
          <a:xfrm>
            <a:off x="3947975" y="2348881"/>
            <a:ext cx="0" cy="340060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33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31" name="Přímá spojnice 5130"/>
          <p:cNvCxnSpPr/>
          <p:nvPr/>
        </p:nvCxnSpPr>
        <p:spPr bwMode="auto">
          <a:xfrm>
            <a:off x="3947975" y="5749487"/>
            <a:ext cx="3360329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33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33" name="Přímá spojnice 5132"/>
          <p:cNvCxnSpPr/>
          <p:nvPr/>
        </p:nvCxnSpPr>
        <p:spPr bwMode="auto">
          <a:xfrm flipH="1" flipV="1">
            <a:off x="3947976" y="2348881"/>
            <a:ext cx="3360328" cy="340060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33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136" name="TextovéPole 5135"/>
          <p:cNvSpPr txBox="1"/>
          <p:nvPr/>
        </p:nvSpPr>
        <p:spPr>
          <a:xfrm>
            <a:off x="0" y="6093296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FF0000"/>
                </a:solidFill>
              </a:rPr>
              <a:t>Při výpočtu druhé mocniny se počet nul zdvojnásobuje.</a:t>
            </a:r>
            <a:endParaRPr lang="cs-CZ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858656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1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1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10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  <p:bldP spid="4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51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7" rIns="92075" bIns="46037" anchor="ctr"/>
          <a:lstStyle/>
          <a:p>
            <a:pPr algn="ctr"/>
            <a:r>
              <a:rPr lang="cs-CZ" dirty="0" smtClean="0"/>
              <a:t>Druhá mocnina</a:t>
            </a:r>
            <a:endParaRPr lang="cs-CZ" sz="3200" dirty="0"/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720000" y="1916832"/>
            <a:ext cx="5544616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2562" tIns="46037" rIns="182562" bIns="46037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cs-CZ" sz="2800" dirty="0" smtClean="0"/>
              <a:t>Určete druhou mocninu čísel:</a:t>
            </a:r>
            <a:endParaRPr lang="cs-CZ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ovéPole 3"/>
              <p:cNvSpPr txBox="1"/>
              <p:nvPr/>
            </p:nvSpPr>
            <p:spPr>
              <a:xfrm>
                <a:off x="2592000" y="2644263"/>
                <a:ext cx="1422136" cy="532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8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800" b="1" i="1" smtClean="0">
                              <a:latin typeface="Cambria Math"/>
                            </a:rPr>
                            <m:t>𝟎</m:t>
                          </m:r>
                          <m:r>
                            <a:rPr lang="cs-CZ" sz="2800" b="1" i="1" smtClean="0">
                              <a:latin typeface="Cambria Math"/>
                            </a:rPr>
                            <m:t>,</m:t>
                          </m:r>
                          <m:r>
                            <a:rPr lang="cs-CZ" sz="2800" b="1" i="1" smtClean="0">
                              <a:latin typeface="Cambria Math"/>
                            </a:rPr>
                            <m:t>𝟏</m:t>
                          </m:r>
                        </m:e>
                        <m:sup>
                          <m:r>
                            <a:rPr lang="cs-CZ" sz="28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cs-CZ" sz="2800" b="1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2800" b="1" i="1" dirty="0"/>
              </a:p>
            </p:txBody>
          </p:sp>
        </mc:Choice>
        <mc:Fallback xmlns=""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2000" y="2644263"/>
                <a:ext cx="1422136" cy="53296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ovéPole 15"/>
              <p:cNvSpPr txBox="1"/>
              <p:nvPr/>
            </p:nvSpPr>
            <p:spPr>
              <a:xfrm>
                <a:off x="2376000" y="3184263"/>
                <a:ext cx="1773537" cy="532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8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800" b="1" i="1" smtClean="0">
                              <a:latin typeface="Cambria Math"/>
                            </a:rPr>
                            <m:t>𝟎</m:t>
                          </m:r>
                          <m:r>
                            <a:rPr lang="cs-CZ" sz="2800" b="1" i="1" smtClean="0">
                              <a:latin typeface="Cambria Math"/>
                            </a:rPr>
                            <m:t>,</m:t>
                          </m:r>
                          <m:r>
                            <a:rPr lang="cs-CZ" sz="2800" b="1" i="1" smtClean="0">
                              <a:latin typeface="Cambria Math"/>
                            </a:rPr>
                            <m:t>𝟎𝟏</m:t>
                          </m:r>
                        </m:e>
                        <m:sup>
                          <m:r>
                            <a:rPr lang="cs-CZ" sz="28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cs-CZ" sz="2800" b="1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2800" b="1" i="1" dirty="0"/>
              </a:p>
            </p:txBody>
          </p:sp>
        </mc:Choice>
        <mc:Fallback xmlns="">
          <p:sp>
            <p:nvSpPr>
              <p:cNvPr id="16" name="TextovéPol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6000" y="3184263"/>
                <a:ext cx="1773537" cy="53296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ovéPole 16"/>
              <p:cNvSpPr txBox="1"/>
              <p:nvPr/>
            </p:nvSpPr>
            <p:spPr>
              <a:xfrm>
                <a:off x="2160000" y="3724263"/>
                <a:ext cx="2071845" cy="532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8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800" b="1" i="1" smtClean="0">
                              <a:latin typeface="Cambria Math"/>
                            </a:rPr>
                            <m:t>𝟎</m:t>
                          </m:r>
                          <m:r>
                            <a:rPr lang="cs-CZ" sz="2800" b="1" i="1" smtClean="0">
                              <a:latin typeface="Cambria Math"/>
                            </a:rPr>
                            <m:t>,</m:t>
                          </m:r>
                          <m:r>
                            <a:rPr lang="cs-CZ" sz="2800" b="1" i="1" smtClean="0">
                              <a:latin typeface="Cambria Math"/>
                            </a:rPr>
                            <m:t>𝟎𝟎𝟏</m:t>
                          </m:r>
                        </m:e>
                        <m:sup>
                          <m:r>
                            <a:rPr lang="cs-CZ" sz="28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cs-CZ" sz="2800" b="1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2800" b="1" i="1" dirty="0"/>
              </a:p>
            </p:txBody>
          </p:sp>
        </mc:Choice>
        <mc:Fallback xmlns="">
          <p:sp>
            <p:nvSpPr>
              <p:cNvPr id="17" name="TextovéPole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0000" y="3724263"/>
                <a:ext cx="2071845" cy="53296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ovéPole 17"/>
              <p:cNvSpPr txBox="1"/>
              <p:nvPr/>
            </p:nvSpPr>
            <p:spPr>
              <a:xfrm>
                <a:off x="1872000" y="4264263"/>
                <a:ext cx="2003975" cy="532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8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800" b="1" i="1" smtClean="0">
                              <a:latin typeface="Cambria Math"/>
                            </a:rPr>
                            <m:t>𝟎</m:t>
                          </m:r>
                          <m:r>
                            <a:rPr lang="cs-CZ" sz="2800" b="1" i="1" smtClean="0">
                              <a:latin typeface="Cambria Math"/>
                            </a:rPr>
                            <m:t>, </m:t>
                          </m:r>
                          <m:r>
                            <a:rPr lang="cs-CZ" sz="2800" b="1" i="1" smtClean="0">
                              <a:latin typeface="Cambria Math"/>
                            </a:rPr>
                            <m:t>𝟎𝟎𝟎</m:t>
                          </m:r>
                          <m:r>
                            <a:rPr lang="cs-CZ" sz="2800" b="1" i="1" smtClean="0">
                              <a:latin typeface="Cambria Math"/>
                            </a:rPr>
                            <m:t> </m:t>
                          </m:r>
                          <m:r>
                            <a:rPr lang="cs-CZ" sz="2800" b="1" i="1" smtClean="0">
                              <a:latin typeface="Cambria Math"/>
                            </a:rPr>
                            <m:t>𝟏</m:t>
                          </m:r>
                        </m:e>
                        <m:sup>
                          <m:r>
                            <a:rPr lang="cs-CZ" sz="28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cs-CZ" sz="2800" b="1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2800" b="1" i="1" dirty="0"/>
              </a:p>
            </p:txBody>
          </p:sp>
        </mc:Choice>
        <mc:Fallback xmlns="">
          <p:sp>
            <p:nvSpPr>
              <p:cNvPr id="18" name="TextovéPole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2000" y="4264263"/>
                <a:ext cx="2003975" cy="53296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ovéPole 18"/>
              <p:cNvSpPr txBox="1"/>
              <p:nvPr/>
            </p:nvSpPr>
            <p:spPr>
              <a:xfrm>
                <a:off x="1656000" y="4804263"/>
                <a:ext cx="2311209" cy="532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8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800" b="1" i="1" smtClean="0">
                              <a:latin typeface="Cambria Math"/>
                            </a:rPr>
                            <m:t>𝟎</m:t>
                          </m:r>
                          <m:r>
                            <a:rPr lang="cs-CZ" sz="2800" b="1" i="1" smtClean="0">
                              <a:latin typeface="Cambria Math"/>
                            </a:rPr>
                            <m:t>, </m:t>
                          </m:r>
                          <m:r>
                            <a:rPr lang="cs-CZ" sz="2800" b="1" i="1" smtClean="0">
                              <a:latin typeface="Cambria Math"/>
                            </a:rPr>
                            <m:t>𝟎𝟎𝟎</m:t>
                          </m:r>
                          <m:r>
                            <a:rPr lang="cs-CZ" sz="2800" b="1" i="1" smtClean="0">
                              <a:latin typeface="Cambria Math"/>
                            </a:rPr>
                            <m:t> </m:t>
                          </m:r>
                          <m:r>
                            <a:rPr lang="cs-CZ" sz="2800" b="1" i="1" smtClean="0">
                              <a:latin typeface="Cambria Math"/>
                            </a:rPr>
                            <m:t>𝟎𝟏</m:t>
                          </m:r>
                        </m:e>
                        <m:sup>
                          <m:r>
                            <a:rPr lang="cs-CZ" sz="28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cs-CZ" sz="2800" b="1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2800" b="1" i="1" dirty="0"/>
              </a:p>
            </p:txBody>
          </p:sp>
        </mc:Choice>
        <mc:Fallback xmlns="">
          <p:sp>
            <p:nvSpPr>
              <p:cNvPr id="19" name="TextovéPole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6000" y="4804263"/>
                <a:ext cx="2311209" cy="53296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ovéPole 19"/>
              <p:cNvSpPr txBox="1"/>
              <p:nvPr/>
            </p:nvSpPr>
            <p:spPr>
              <a:xfrm>
                <a:off x="1440000" y="5344306"/>
                <a:ext cx="3293845" cy="532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8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800" b="1" i="1" smtClean="0">
                              <a:latin typeface="Cambria Math"/>
                            </a:rPr>
                            <m:t>𝟎</m:t>
                          </m:r>
                          <m:r>
                            <a:rPr lang="cs-CZ" sz="2800" b="1" i="1" smtClean="0">
                              <a:latin typeface="Cambria Math"/>
                            </a:rPr>
                            <m:t>, </m:t>
                          </m:r>
                          <m:r>
                            <a:rPr lang="cs-CZ" sz="2800" b="1" i="1" smtClean="0">
                              <a:latin typeface="Cambria Math"/>
                            </a:rPr>
                            <m:t>𝟎𝟎𝟎</m:t>
                          </m:r>
                          <m:r>
                            <a:rPr lang="cs-CZ" sz="2800" b="1" i="1" smtClean="0">
                              <a:latin typeface="Cambria Math"/>
                            </a:rPr>
                            <m:t> </m:t>
                          </m:r>
                          <m:r>
                            <a:rPr lang="cs-CZ" sz="2800" b="1" i="1" smtClean="0">
                              <a:latin typeface="Cambria Math"/>
                            </a:rPr>
                            <m:t>𝟎𝟎𝟏</m:t>
                          </m:r>
                        </m:e>
                        <m:sup>
                          <m:r>
                            <a:rPr lang="cs-CZ" sz="28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cs-CZ" sz="2800" b="1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2800" b="1" i="1" dirty="0"/>
              </a:p>
            </p:txBody>
          </p:sp>
        </mc:Choice>
        <mc:Fallback xmlns="">
          <p:sp>
            <p:nvSpPr>
              <p:cNvPr id="20" name="TextovéPole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0000" y="5344306"/>
                <a:ext cx="3293845" cy="53296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ovéPole 20"/>
              <p:cNvSpPr txBox="1"/>
              <p:nvPr/>
            </p:nvSpPr>
            <p:spPr>
              <a:xfrm>
                <a:off x="3852000" y="2644263"/>
                <a:ext cx="108004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b="1" i="1" smtClean="0">
                          <a:latin typeface="Cambria Math"/>
                        </a:rPr>
                        <m:t>𝟎</m:t>
                      </m:r>
                      <m:r>
                        <a:rPr lang="cs-CZ" sz="2800" b="1" i="1" smtClean="0">
                          <a:latin typeface="Cambria Math"/>
                        </a:rPr>
                        <m:t>,</m:t>
                      </m:r>
                      <m:r>
                        <a:rPr lang="cs-CZ" sz="2800" b="1" i="1" smtClean="0">
                          <a:latin typeface="Cambria Math"/>
                        </a:rPr>
                        <m:t>𝟎𝟏</m:t>
                      </m:r>
                    </m:oMath>
                  </m:oMathPara>
                </a14:m>
                <a:endParaRPr lang="cs-CZ" sz="2800" b="1" i="1" dirty="0"/>
              </a:p>
            </p:txBody>
          </p:sp>
        </mc:Choice>
        <mc:Fallback xmlns="">
          <p:sp>
            <p:nvSpPr>
              <p:cNvPr id="21" name="TextovéPole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2000" y="2644263"/>
                <a:ext cx="1080040" cy="52322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ovéPole 21"/>
              <p:cNvSpPr txBox="1"/>
              <p:nvPr/>
            </p:nvSpPr>
            <p:spPr>
              <a:xfrm>
                <a:off x="3888000" y="3184263"/>
                <a:ext cx="191325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b="1" i="1" smtClean="0">
                          <a:latin typeface="Cambria Math"/>
                        </a:rPr>
                        <m:t>𝟎</m:t>
                      </m:r>
                      <m:r>
                        <a:rPr lang="cs-CZ" sz="2800" b="1" i="1" smtClean="0">
                          <a:latin typeface="Cambria Math"/>
                        </a:rPr>
                        <m:t>,</m:t>
                      </m:r>
                      <m:r>
                        <a:rPr lang="cs-CZ" sz="2800" b="1" i="1" smtClean="0">
                          <a:latin typeface="Cambria Math"/>
                        </a:rPr>
                        <m:t>𝟎𝟎𝟎</m:t>
                      </m:r>
                      <m:r>
                        <a:rPr lang="cs-CZ" sz="2800" b="1" i="1" smtClean="0">
                          <a:latin typeface="Cambria Math"/>
                        </a:rPr>
                        <m:t> </m:t>
                      </m:r>
                      <m:r>
                        <a:rPr lang="cs-CZ" sz="2800" b="1" i="1" smtClean="0"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cs-CZ" sz="2800" b="1" i="1" dirty="0"/>
              </a:p>
            </p:txBody>
          </p:sp>
        </mc:Choice>
        <mc:Fallback xmlns="">
          <p:sp>
            <p:nvSpPr>
              <p:cNvPr id="22" name="TextovéPole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8000" y="3184263"/>
                <a:ext cx="1913259" cy="52322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ovéPole 22"/>
              <p:cNvSpPr txBox="1"/>
              <p:nvPr/>
            </p:nvSpPr>
            <p:spPr>
              <a:xfrm>
                <a:off x="3852000" y="3724263"/>
                <a:ext cx="255691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b="1" i="1" smtClean="0">
                          <a:latin typeface="Cambria Math"/>
                        </a:rPr>
                        <m:t>𝟎</m:t>
                      </m:r>
                      <m:r>
                        <a:rPr lang="cs-CZ" sz="2800" b="1" i="1" smtClean="0">
                          <a:latin typeface="Cambria Math"/>
                        </a:rPr>
                        <m:t>,</m:t>
                      </m:r>
                      <m:r>
                        <a:rPr lang="cs-CZ" sz="2800" b="1" i="1" smtClean="0">
                          <a:latin typeface="Cambria Math"/>
                        </a:rPr>
                        <m:t>𝟎𝟎𝟎</m:t>
                      </m:r>
                      <m:r>
                        <a:rPr lang="cs-CZ" sz="2800" b="1" i="1" smtClean="0">
                          <a:latin typeface="Cambria Math"/>
                        </a:rPr>
                        <m:t> </m:t>
                      </m:r>
                      <m:r>
                        <a:rPr lang="cs-CZ" sz="2800" b="1" i="1" smtClean="0">
                          <a:latin typeface="Cambria Math"/>
                        </a:rPr>
                        <m:t>𝟎𝟎𝟏</m:t>
                      </m:r>
                    </m:oMath>
                  </m:oMathPara>
                </a14:m>
                <a:endParaRPr lang="cs-CZ" sz="2800" b="1" i="1" dirty="0"/>
              </a:p>
            </p:txBody>
          </p:sp>
        </mc:Choice>
        <mc:Fallback xmlns="">
          <p:sp>
            <p:nvSpPr>
              <p:cNvPr id="23" name="TextovéPole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2000" y="3724263"/>
                <a:ext cx="2556913" cy="52322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ovéPole 23"/>
              <p:cNvSpPr txBox="1"/>
              <p:nvPr/>
            </p:nvSpPr>
            <p:spPr>
              <a:xfrm>
                <a:off x="3852000" y="4264263"/>
                <a:ext cx="269005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b="1" i="1" smtClean="0">
                          <a:latin typeface="Cambria Math"/>
                        </a:rPr>
                        <m:t>𝟎</m:t>
                      </m:r>
                      <m:r>
                        <a:rPr lang="cs-CZ" sz="2800" b="1" i="1" smtClean="0">
                          <a:latin typeface="Cambria Math"/>
                        </a:rPr>
                        <m:t>,</m:t>
                      </m:r>
                      <m:r>
                        <a:rPr lang="cs-CZ" sz="2800" b="1" i="1" smtClean="0">
                          <a:latin typeface="Cambria Math"/>
                        </a:rPr>
                        <m:t>𝟎𝟎𝟎</m:t>
                      </m:r>
                      <m:r>
                        <a:rPr lang="cs-CZ" sz="2800" b="1" i="1" smtClean="0">
                          <a:latin typeface="Cambria Math"/>
                        </a:rPr>
                        <m:t> </m:t>
                      </m:r>
                      <m:r>
                        <a:rPr lang="cs-CZ" sz="2800" b="1" i="1" smtClean="0">
                          <a:latin typeface="Cambria Math"/>
                        </a:rPr>
                        <m:t>𝟎𝟎𝟎</m:t>
                      </m:r>
                      <m:r>
                        <a:rPr lang="cs-CZ" sz="2800" b="1" i="1" smtClean="0">
                          <a:latin typeface="Cambria Math"/>
                        </a:rPr>
                        <m:t> </m:t>
                      </m:r>
                      <m:r>
                        <a:rPr lang="cs-CZ" sz="2800" b="1" i="1" smtClean="0">
                          <a:latin typeface="Cambria Math"/>
                        </a:rPr>
                        <m:t>𝟎𝟏</m:t>
                      </m:r>
                    </m:oMath>
                  </m:oMathPara>
                </a14:m>
                <a:endParaRPr lang="cs-CZ" sz="2800" b="1" i="1" dirty="0"/>
              </a:p>
            </p:txBody>
          </p:sp>
        </mc:Choice>
        <mc:Fallback xmlns="">
          <p:sp>
            <p:nvSpPr>
              <p:cNvPr id="24" name="TextovéPole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2000" y="4264263"/>
                <a:ext cx="2690059" cy="523220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ovéPole 24"/>
              <p:cNvSpPr txBox="1"/>
              <p:nvPr/>
            </p:nvSpPr>
            <p:spPr>
              <a:xfrm>
                <a:off x="3888000" y="4804263"/>
                <a:ext cx="271617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b="1" i="1" smtClean="0">
                          <a:latin typeface="Cambria Math"/>
                        </a:rPr>
                        <m:t>𝟎</m:t>
                      </m:r>
                      <m:r>
                        <a:rPr lang="cs-CZ" sz="2800" b="1" i="1" smtClean="0">
                          <a:latin typeface="Cambria Math"/>
                        </a:rPr>
                        <m:t>,</m:t>
                      </m:r>
                      <m:r>
                        <a:rPr lang="cs-CZ" sz="2800" b="1" i="1" smtClean="0">
                          <a:latin typeface="Cambria Math"/>
                        </a:rPr>
                        <m:t>𝟎𝟎𝟎</m:t>
                      </m:r>
                      <m:r>
                        <a:rPr lang="cs-CZ" sz="2800" b="1" i="1" smtClean="0">
                          <a:latin typeface="Cambria Math"/>
                        </a:rPr>
                        <m:t> </m:t>
                      </m:r>
                      <m:r>
                        <a:rPr lang="cs-CZ" sz="2800" b="1" i="1" smtClean="0">
                          <a:latin typeface="Cambria Math"/>
                        </a:rPr>
                        <m:t>𝟎𝟎𝟎</m:t>
                      </m:r>
                      <m:r>
                        <a:rPr lang="cs-CZ" sz="2800" b="1" i="1" smtClean="0">
                          <a:latin typeface="Cambria Math"/>
                        </a:rPr>
                        <m:t> </m:t>
                      </m:r>
                      <m:r>
                        <a:rPr lang="cs-CZ" sz="2800" b="1" i="1" smtClean="0">
                          <a:latin typeface="Cambria Math"/>
                        </a:rPr>
                        <m:t>𝟎𝟎𝟎</m:t>
                      </m:r>
                      <m:r>
                        <a:rPr lang="cs-CZ" sz="2800" b="1" i="1" smtClean="0">
                          <a:latin typeface="Cambria Math"/>
                        </a:rPr>
                        <m:t> </m:t>
                      </m:r>
                      <m:r>
                        <a:rPr lang="cs-CZ" sz="2800" b="1" i="1" smtClean="0"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cs-CZ" sz="2800" b="1" i="1" dirty="0"/>
              </a:p>
            </p:txBody>
          </p:sp>
        </mc:Choice>
        <mc:Fallback xmlns="">
          <p:sp>
            <p:nvSpPr>
              <p:cNvPr id="25" name="TextovéPole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8000" y="4804263"/>
                <a:ext cx="2716179" cy="523220"/>
              </a:xfrm>
              <a:prstGeom prst="rect">
                <a:avLst/>
              </a:prstGeom>
              <a:blipFill rotWithShape="1">
                <a:blip r:embed="rId12"/>
                <a:stretch>
                  <a:fillRect r="-247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ovéPole 25"/>
              <p:cNvSpPr txBox="1"/>
              <p:nvPr/>
            </p:nvSpPr>
            <p:spPr>
              <a:xfrm>
                <a:off x="3869802" y="5346000"/>
                <a:ext cx="400574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b="1" i="1" smtClean="0">
                          <a:latin typeface="Cambria Math"/>
                        </a:rPr>
                        <m:t>𝟎</m:t>
                      </m:r>
                      <m:r>
                        <a:rPr lang="cs-CZ" sz="2800" b="1" i="1" smtClean="0">
                          <a:latin typeface="Cambria Math"/>
                        </a:rPr>
                        <m:t>,</m:t>
                      </m:r>
                      <m:r>
                        <a:rPr lang="cs-CZ" sz="2800" b="1" i="1" smtClean="0">
                          <a:latin typeface="Cambria Math"/>
                        </a:rPr>
                        <m:t>𝟎𝟎𝟎</m:t>
                      </m:r>
                      <m:r>
                        <a:rPr lang="cs-CZ" sz="2800" b="1" i="1" smtClean="0">
                          <a:latin typeface="Cambria Math"/>
                        </a:rPr>
                        <m:t> </m:t>
                      </m:r>
                      <m:r>
                        <a:rPr lang="cs-CZ" sz="2800" b="1" i="1" smtClean="0">
                          <a:latin typeface="Cambria Math"/>
                        </a:rPr>
                        <m:t>𝟎𝟎𝟎</m:t>
                      </m:r>
                      <m:r>
                        <a:rPr lang="cs-CZ" sz="2800" b="1" i="1" smtClean="0">
                          <a:latin typeface="Cambria Math"/>
                        </a:rPr>
                        <m:t> </m:t>
                      </m:r>
                      <m:r>
                        <a:rPr lang="cs-CZ" sz="2800" b="1" i="1" smtClean="0">
                          <a:latin typeface="Cambria Math"/>
                        </a:rPr>
                        <m:t>𝟎𝟎𝟎</m:t>
                      </m:r>
                      <m:r>
                        <a:rPr lang="cs-CZ" sz="2800" b="1" i="1" smtClean="0">
                          <a:latin typeface="Cambria Math"/>
                        </a:rPr>
                        <m:t> </m:t>
                      </m:r>
                      <m:r>
                        <a:rPr lang="cs-CZ" sz="2800" b="1" i="1" smtClean="0">
                          <a:latin typeface="Cambria Math"/>
                        </a:rPr>
                        <m:t>𝟎𝟎𝟏</m:t>
                      </m:r>
                    </m:oMath>
                  </m:oMathPara>
                </a14:m>
                <a:endParaRPr lang="cs-CZ" sz="2800" b="1" i="1" dirty="0"/>
              </a:p>
            </p:txBody>
          </p:sp>
        </mc:Choice>
        <mc:Fallback xmlns="">
          <p:sp>
            <p:nvSpPr>
              <p:cNvPr id="26" name="TextovéPole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9802" y="5346000"/>
                <a:ext cx="4005743" cy="523220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Přímá spojnice 6"/>
          <p:cNvCxnSpPr/>
          <p:nvPr/>
        </p:nvCxnSpPr>
        <p:spPr bwMode="auto">
          <a:xfrm>
            <a:off x="3276068" y="2348880"/>
            <a:ext cx="0" cy="3400607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Přímá spojnice 10"/>
          <p:cNvCxnSpPr/>
          <p:nvPr/>
        </p:nvCxnSpPr>
        <p:spPr bwMode="auto">
          <a:xfrm flipH="1">
            <a:off x="1656000" y="5749487"/>
            <a:ext cx="16200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Přímá spojnice 30"/>
          <p:cNvCxnSpPr/>
          <p:nvPr/>
        </p:nvCxnSpPr>
        <p:spPr bwMode="auto">
          <a:xfrm flipV="1">
            <a:off x="1619672" y="2348881"/>
            <a:ext cx="1656396" cy="340060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29" name="Přímá spojnice 5128"/>
          <p:cNvCxnSpPr/>
          <p:nvPr/>
        </p:nvCxnSpPr>
        <p:spPr bwMode="auto">
          <a:xfrm>
            <a:off x="3947975" y="2348881"/>
            <a:ext cx="0" cy="340060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33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31" name="Přímá spojnice 5130"/>
          <p:cNvCxnSpPr/>
          <p:nvPr/>
        </p:nvCxnSpPr>
        <p:spPr bwMode="auto">
          <a:xfrm>
            <a:off x="3947975" y="5749487"/>
            <a:ext cx="3360329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33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33" name="Přímá spojnice 5132"/>
          <p:cNvCxnSpPr/>
          <p:nvPr/>
        </p:nvCxnSpPr>
        <p:spPr bwMode="auto">
          <a:xfrm flipH="1" flipV="1">
            <a:off x="3947976" y="2348881"/>
            <a:ext cx="3360328" cy="340060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33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136" name="TextovéPole 5135"/>
          <p:cNvSpPr txBox="1"/>
          <p:nvPr/>
        </p:nvSpPr>
        <p:spPr>
          <a:xfrm>
            <a:off x="0" y="6093296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FF0000"/>
                </a:solidFill>
              </a:rPr>
              <a:t>Při výpočtu druhé mocniny se počet desetinných míst zdvojnásobuje.</a:t>
            </a:r>
            <a:endParaRPr lang="cs-CZ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052290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1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1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10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  <p:bldP spid="4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513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7" rIns="92075" bIns="46037" anchor="ctr"/>
          <a:lstStyle/>
          <a:p>
            <a:pPr algn="ctr"/>
            <a:r>
              <a:rPr lang="cs-CZ" dirty="0" smtClean="0"/>
              <a:t>Druhá mocnina</a:t>
            </a:r>
            <a:endParaRPr lang="cs-CZ" sz="32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0000" y="1980000"/>
            <a:ext cx="5544616" cy="504056"/>
          </a:xfrm>
          <a:noFill/>
          <a:ln/>
        </p:spPr>
        <p:txBody>
          <a:bodyPr lIns="182562" tIns="46037" rIns="182562" bIns="46037"/>
          <a:lstStyle/>
          <a:p>
            <a:pPr marL="0" indent="0">
              <a:buNone/>
            </a:pPr>
            <a:r>
              <a:rPr lang="cs-CZ" sz="2800" dirty="0" smtClean="0"/>
              <a:t>Určete druhou mocninu čísel:</a:t>
            </a:r>
            <a:endParaRPr lang="cs-CZ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3"/>
              <p:cNvSpPr txBox="1">
                <a:spLocks noChangeArrowheads="1"/>
              </p:cNvSpPr>
              <p:nvPr/>
            </p:nvSpPr>
            <p:spPr bwMode="auto">
              <a:xfrm>
                <a:off x="720000" y="2520000"/>
                <a:ext cx="1296144" cy="504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182562" tIns="46037" rIns="182562" bIns="46037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8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800" b="0" i="1" smtClean="0">
                              <a:latin typeface="Cambria Math"/>
                            </a:rPr>
                            <m:t>15</m:t>
                          </m:r>
                        </m:e>
                        <m:sup>
                          <m:r>
                            <a:rPr lang="cs-CZ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8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2800" b="1" dirty="0"/>
              </a:p>
            </p:txBody>
          </p:sp>
        </mc:Choice>
        <mc:Fallback xmlns="">
          <p:sp>
            <p:nvSpPr>
              <p:cNvPr id="12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20000" y="2520000"/>
                <a:ext cx="1296144" cy="50405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3"/>
              <p:cNvSpPr txBox="1">
                <a:spLocks noChangeArrowheads="1"/>
              </p:cNvSpPr>
              <p:nvPr/>
            </p:nvSpPr>
            <p:spPr bwMode="auto">
              <a:xfrm>
                <a:off x="3348000" y="2520000"/>
                <a:ext cx="936104" cy="504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182562" tIns="46037" rIns="182562" bIns="46037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b="0" i="1" u="dbl" smtClean="0">
                          <a:latin typeface="Cambria Math"/>
                        </a:rPr>
                        <m:t>225</m:t>
                      </m:r>
                    </m:oMath>
                  </m:oMathPara>
                </a14:m>
                <a:endParaRPr lang="cs-CZ" sz="2800" b="1" u="dbl" dirty="0"/>
              </a:p>
            </p:txBody>
          </p:sp>
        </mc:Choice>
        <mc:Fallback xmlns="">
          <p:sp>
            <p:nvSpPr>
              <p:cNvPr id="14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48000" y="2520000"/>
                <a:ext cx="936104" cy="50405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3"/>
              <p:cNvSpPr txBox="1">
                <a:spLocks noChangeArrowheads="1"/>
              </p:cNvSpPr>
              <p:nvPr/>
            </p:nvSpPr>
            <p:spPr bwMode="auto">
              <a:xfrm>
                <a:off x="720000" y="2988000"/>
                <a:ext cx="1944216" cy="504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182562" tIns="46037" rIns="182562" bIns="46037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8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800" b="0" i="1" smtClean="0">
                              <a:latin typeface="Cambria Math"/>
                            </a:rPr>
                            <m:t>(−15)</m:t>
                          </m:r>
                        </m:e>
                        <m:sup>
                          <m:r>
                            <a:rPr lang="cs-CZ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8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2800" b="1" dirty="0"/>
              </a:p>
            </p:txBody>
          </p:sp>
        </mc:Choice>
        <mc:Fallback xmlns="">
          <p:sp>
            <p:nvSpPr>
              <p:cNvPr id="15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20000" y="2988000"/>
                <a:ext cx="1944216" cy="50405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3"/>
              <p:cNvSpPr txBox="1">
                <a:spLocks noChangeArrowheads="1"/>
              </p:cNvSpPr>
              <p:nvPr/>
            </p:nvSpPr>
            <p:spPr bwMode="auto">
              <a:xfrm>
                <a:off x="2304000" y="2988000"/>
                <a:ext cx="3132348" cy="504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182562" tIns="46037" rIns="182562" bIns="46037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b="0" i="1" smtClean="0">
                          <a:latin typeface="Cambria Math"/>
                        </a:rPr>
                        <m:t>(−15) </m:t>
                      </m:r>
                      <m:r>
                        <a:rPr lang="cs-CZ" sz="2800" b="0" i="1" smtClean="0">
                          <a:latin typeface="Cambria Math"/>
                          <a:ea typeface="Cambria Math"/>
                        </a:rPr>
                        <m:t>∙(−15)</m:t>
                      </m:r>
                      <m:r>
                        <a:rPr lang="cs-CZ" sz="28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2800" b="1" dirty="0"/>
              </a:p>
            </p:txBody>
          </p:sp>
        </mc:Choice>
        <mc:Fallback xmlns="">
          <p:sp>
            <p:nvSpPr>
              <p:cNvPr id="16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04000" y="2988000"/>
                <a:ext cx="3132348" cy="50405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3"/>
              <p:cNvSpPr txBox="1">
                <a:spLocks noChangeArrowheads="1"/>
              </p:cNvSpPr>
              <p:nvPr/>
            </p:nvSpPr>
            <p:spPr bwMode="auto">
              <a:xfrm>
                <a:off x="5004000" y="2988000"/>
                <a:ext cx="936104" cy="504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182562" tIns="46037" rIns="182562" bIns="46037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b="0" i="1" u="dbl" smtClean="0">
                          <a:latin typeface="Cambria Math"/>
                        </a:rPr>
                        <m:t>225</m:t>
                      </m:r>
                    </m:oMath>
                  </m:oMathPara>
                </a14:m>
                <a:endParaRPr lang="cs-CZ" sz="2800" b="1" u="dbl" dirty="0"/>
              </a:p>
            </p:txBody>
          </p:sp>
        </mc:Choice>
        <mc:Fallback xmlns="">
          <p:sp>
            <p:nvSpPr>
              <p:cNvPr id="17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04000" y="2988000"/>
                <a:ext cx="936104" cy="50405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3"/>
              <p:cNvSpPr txBox="1">
                <a:spLocks noChangeArrowheads="1"/>
              </p:cNvSpPr>
              <p:nvPr/>
            </p:nvSpPr>
            <p:spPr bwMode="auto">
              <a:xfrm>
                <a:off x="720000" y="3456000"/>
                <a:ext cx="1584000" cy="504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182562" tIns="46037" rIns="182562" bIns="46037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8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800" b="0" i="1" smtClean="0">
                              <a:latin typeface="Cambria Math"/>
                            </a:rPr>
                            <m:t>−15</m:t>
                          </m:r>
                        </m:e>
                        <m:sup>
                          <m:r>
                            <a:rPr lang="cs-CZ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8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2800" b="1" dirty="0"/>
              </a:p>
            </p:txBody>
          </p:sp>
        </mc:Choice>
        <mc:Fallback xmlns="">
          <p:sp>
            <p:nvSpPr>
              <p:cNvPr id="21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20000" y="3456000"/>
                <a:ext cx="1584000" cy="50405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3"/>
              <p:cNvSpPr txBox="1">
                <a:spLocks noChangeArrowheads="1"/>
              </p:cNvSpPr>
              <p:nvPr/>
            </p:nvSpPr>
            <p:spPr bwMode="auto">
              <a:xfrm>
                <a:off x="1836000" y="3456000"/>
                <a:ext cx="3132348" cy="504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182562" tIns="46037" rIns="182562" bIns="46037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b="0" i="1" smtClean="0">
                          <a:latin typeface="Cambria Math"/>
                        </a:rPr>
                        <m:t>−(15 </m:t>
                      </m:r>
                      <m:r>
                        <a:rPr lang="cs-CZ" sz="2800" b="0" i="1" smtClean="0">
                          <a:latin typeface="Cambria Math"/>
                          <a:ea typeface="Cambria Math"/>
                        </a:rPr>
                        <m:t>∙15)</m:t>
                      </m:r>
                      <m:r>
                        <a:rPr lang="cs-CZ" sz="28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2800" b="1" dirty="0"/>
              </a:p>
            </p:txBody>
          </p:sp>
        </mc:Choice>
        <mc:Fallback xmlns="">
          <p:sp>
            <p:nvSpPr>
              <p:cNvPr id="22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36000" y="3456000"/>
                <a:ext cx="3132348" cy="504056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3"/>
              <p:cNvSpPr txBox="1">
                <a:spLocks noChangeArrowheads="1"/>
              </p:cNvSpPr>
              <p:nvPr/>
            </p:nvSpPr>
            <p:spPr bwMode="auto">
              <a:xfrm>
                <a:off x="4032000" y="3456000"/>
                <a:ext cx="936104" cy="504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182562" tIns="46037" rIns="182562" bIns="46037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b="0" i="1" u="dbl" smtClean="0">
                          <a:latin typeface="Cambria Math"/>
                        </a:rPr>
                        <m:t>−225</m:t>
                      </m:r>
                    </m:oMath>
                  </m:oMathPara>
                </a14:m>
                <a:endParaRPr lang="cs-CZ" sz="2800" b="1" u="dbl" dirty="0"/>
              </a:p>
            </p:txBody>
          </p:sp>
        </mc:Choice>
        <mc:Fallback xmlns="">
          <p:sp>
            <p:nvSpPr>
              <p:cNvPr id="23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32000" y="3456000"/>
                <a:ext cx="936104" cy="504056"/>
              </a:xfrm>
              <a:prstGeom prst="rect">
                <a:avLst/>
              </a:prstGeom>
              <a:blipFill rotWithShape="1">
                <a:blip r:embed="rId9"/>
                <a:stretch>
                  <a:fillRect r="-11039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3"/>
              <p:cNvSpPr txBox="1">
                <a:spLocks noChangeArrowheads="1"/>
              </p:cNvSpPr>
              <p:nvPr/>
            </p:nvSpPr>
            <p:spPr bwMode="auto">
              <a:xfrm>
                <a:off x="1800000" y="2520000"/>
                <a:ext cx="2016000" cy="504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182562" tIns="46037" rIns="182562" bIns="46037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b="0" i="1" smtClean="0">
                          <a:latin typeface="Cambria Math"/>
                        </a:rPr>
                        <m:t>15 </m:t>
                      </m:r>
                      <m:r>
                        <a:rPr lang="cs-CZ" sz="2800" b="0" i="1" smtClean="0">
                          <a:latin typeface="Cambria Math"/>
                          <a:ea typeface="Cambria Math"/>
                        </a:rPr>
                        <m:t>∙15</m:t>
                      </m:r>
                      <m:r>
                        <a:rPr lang="cs-CZ" sz="28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2800" b="1" dirty="0"/>
              </a:p>
            </p:txBody>
          </p:sp>
        </mc:Choice>
        <mc:Fallback xmlns="">
          <p:sp>
            <p:nvSpPr>
              <p:cNvPr id="25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00000" y="2520000"/>
                <a:ext cx="2016000" cy="504056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Přímá spojnice se šipkou 2"/>
          <p:cNvCxnSpPr/>
          <p:nvPr/>
        </p:nvCxnSpPr>
        <p:spPr bwMode="auto">
          <a:xfrm flipV="1">
            <a:off x="1133832" y="3456000"/>
            <a:ext cx="234240" cy="909104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" name="TextovéPole 3"/>
          <p:cNvSpPr txBox="1"/>
          <p:nvPr/>
        </p:nvSpPr>
        <p:spPr>
          <a:xfrm>
            <a:off x="53776" y="4509120"/>
            <a:ext cx="349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Základem mocniny je číslo -15</a:t>
            </a:r>
            <a:endParaRPr lang="cs-CZ" b="1" dirty="0"/>
          </a:p>
        </p:txBody>
      </p:sp>
      <p:cxnSp>
        <p:nvCxnSpPr>
          <p:cNvPr id="30" name="Přímá spojnice se šipkou 29"/>
          <p:cNvCxnSpPr/>
          <p:nvPr/>
        </p:nvCxnSpPr>
        <p:spPr bwMode="auto">
          <a:xfrm flipV="1">
            <a:off x="1133832" y="3969348"/>
            <a:ext cx="234240" cy="1060033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1" name="TextovéPole 30"/>
          <p:cNvSpPr txBox="1"/>
          <p:nvPr/>
        </p:nvSpPr>
        <p:spPr>
          <a:xfrm>
            <a:off x="89776" y="5029381"/>
            <a:ext cx="349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Základem mocniny je číslo 15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/>
              <p:cNvSpPr txBox="1"/>
              <p:nvPr/>
            </p:nvSpPr>
            <p:spPr>
              <a:xfrm>
                <a:off x="4032000" y="5029381"/>
                <a:ext cx="4572448" cy="7218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4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40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sz="40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cs-CZ" sz="40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𝟏𝟓</m:t>
                              </m:r>
                            </m:e>
                          </m:d>
                        </m:e>
                        <m:sup>
                          <m:r>
                            <a:rPr lang="cs-CZ" sz="4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cs-CZ" sz="4000" b="1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≠</m:t>
                      </m:r>
                      <m:sSup>
                        <m:sSupPr>
                          <m:ctrlPr>
                            <a:rPr lang="cs-CZ" sz="4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4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cs-CZ" sz="4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𝟏𝟓</m:t>
                          </m:r>
                        </m:e>
                        <m:sup>
                          <m:r>
                            <a:rPr lang="cs-CZ" sz="4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cs-CZ" sz="4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2000" y="5029381"/>
                <a:ext cx="4572448" cy="721801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5971550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  <p:bldP spid="12" grpId="0" build="p"/>
      <p:bldP spid="14" grpId="0" build="p"/>
      <p:bldP spid="15" grpId="0" build="p"/>
      <p:bldP spid="16" grpId="0" build="p"/>
      <p:bldP spid="17" grpId="0" build="p"/>
      <p:bldP spid="21" grpId="0" build="p"/>
      <p:bldP spid="21" grpId="1" build="allAtOnce"/>
      <p:bldP spid="21" grpId="3" build="allAtOnce"/>
      <p:bldP spid="22" grpId="0"/>
      <p:bldP spid="22" grpId="1"/>
      <p:bldP spid="22" grpId="2"/>
      <p:bldP spid="23" grpId="0"/>
      <p:bldP spid="23" grpId="1"/>
      <p:bldP spid="23" grpId="2"/>
      <p:bldP spid="25" grpId="0" build="p"/>
      <p:bldP spid="4" grpId="0"/>
      <p:bldP spid="4" grpId="1"/>
      <p:bldP spid="31" grpId="0"/>
      <p:bldP spid="31" grpId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7" rIns="92075" bIns="46037" anchor="ctr"/>
          <a:lstStyle/>
          <a:p>
            <a:pPr algn="ctr"/>
            <a:r>
              <a:rPr lang="cs-CZ" dirty="0" smtClean="0"/>
              <a:t>Druhá mocnina</a:t>
            </a:r>
            <a:endParaRPr lang="cs-CZ" sz="32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0000" y="1980000"/>
            <a:ext cx="5544616" cy="504056"/>
          </a:xfrm>
          <a:noFill/>
          <a:ln/>
        </p:spPr>
        <p:txBody>
          <a:bodyPr lIns="182562" tIns="46037" rIns="182562" bIns="46037"/>
          <a:lstStyle/>
          <a:p>
            <a:pPr marL="0" indent="0">
              <a:buNone/>
            </a:pPr>
            <a:r>
              <a:rPr lang="cs-CZ" sz="2800" dirty="0" smtClean="0"/>
              <a:t>Určete druhou mocninu čísel:</a:t>
            </a:r>
            <a:endParaRPr lang="cs-CZ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3"/>
              <p:cNvSpPr txBox="1">
                <a:spLocks noChangeArrowheads="1"/>
              </p:cNvSpPr>
              <p:nvPr/>
            </p:nvSpPr>
            <p:spPr bwMode="auto">
              <a:xfrm>
                <a:off x="540000" y="3420000"/>
                <a:ext cx="1763768" cy="504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182562" tIns="46037" rIns="182562" bIns="46037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8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800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cs-CZ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800" i="1" smtClean="0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cs-CZ" sz="28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800" b="0" i="1" smtClean="0">
                              <a:latin typeface="Cambria Math"/>
                            </a:rPr>
                            <m:t>7</m:t>
                          </m:r>
                        </m:e>
                        <m:sup>
                          <m:r>
                            <a:rPr lang="cs-CZ" sz="28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8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2800" b="1" dirty="0"/>
              </a:p>
            </p:txBody>
          </p:sp>
        </mc:Choice>
        <mc:Fallback xmlns="">
          <p:sp>
            <p:nvSpPr>
              <p:cNvPr id="12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0000" y="3420000"/>
                <a:ext cx="1763768" cy="50405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3"/>
              <p:cNvSpPr txBox="1">
                <a:spLocks noChangeArrowheads="1"/>
              </p:cNvSpPr>
              <p:nvPr/>
            </p:nvSpPr>
            <p:spPr bwMode="auto">
              <a:xfrm>
                <a:off x="3275856" y="2520000"/>
                <a:ext cx="936104" cy="504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182562" tIns="46037" rIns="182562" bIns="46037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b="0" i="1" u="dbl" smtClean="0">
                          <a:latin typeface="Cambria Math"/>
                        </a:rPr>
                        <m:t>196</m:t>
                      </m:r>
                    </m:oMath>
                  </m:oMathPara>
                </a14:m>
                <a:endParaRPr lang="cs-CZ" sz="2800" b="1" u="dbl" dirty="0"/>
              </a:p>
            </p:txBody>
          </p:sp>
        </mc:Choice>
        <mc:Fallback xmlns="">
          <p:sp>
            <p:nvSpPr>
              <p:cNvPr id="14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75856" y="2520000"/>
                <a:ext cx="936104" cy="50405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3"/>
              <p:cNvSpPr txBox="1">
                <a:spLocks noChangeArrowheads="1"/>
              </p:cNvSpPr>
              <p:nvPr/>
            </p:nvSpPr>
            <p:spPr bwMode="auto">
              <a:xfrm>
                <a:off x="540000" y="2520000"/>
                <a:ext cx="1944216" cy="504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182562" tIns="46037" rIns="182562" bIns="46037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8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800" b="0" i="1" smtClean="0">
                              <a:latin typeface="Cambria Math"/>
                            </a:rPr>
                            <m:t>(2 </m:t>
                          </m:r>
                          <m:r>
                            <a:rPr lang="cs-CZ" sz="2800" b="0" i="1" smtClean="0">
                              <a:latin typeface="Cambria Math"/>
                              <a:ea typeface="Cambria Math"/>
                            </a:rPr>
                            <m:t>∙7</m:t>
                          </m:r>
                          <m:r>
                            <a:rPr lang="cs-CZ" sz="2800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cs-CZ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8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2800" b="1" dirty="0"/>
              </a:p>
            </p:txBody>
          </p:sp>
        </mc:Choice>
        <mc:Fallback xmlns="">
          <p:sp>
            <p:nvSpPr>
              <p:cNvPr id="15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0000" y="2520000"/>
                <a:ext cx="1944216" cy="50405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3"/>
              <p:cNvSpPr txBox="1">
                <a:spLocks noChangeArrowheads="1"/>
              </p:cNvSpPr>
              <p:nvPr/>
            </p:nvSpPr>
            <p:spPr bwMode="auto">
              <a:xfrm>
                <a:off x="2195928" y="2520000"/>
                <a:ext cx="1728000" cy="504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182562" tIns="46037" rIns="182562" bIns="46037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800" b="0" i="1" smtClean="0">
                              <a:latin typeface="Cambria Math"/>
                            </a:rPr>
                            <m:t>14</m:t>
                          </m:r>
                        </m:e>
                        <m:sup>
                          <m:r>
                            <a:rPr lang="cs-CZ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8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2800" b="1" dirty="0"/>
              </a:p>
            </p:txBody>
          </p:sp>
        </mc:Choice>
        <mc:Fallback xmlns="">
          <p:sp>
            <p:nvSpPr>
              <p:cNvPr id="16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95928" y="2520000"/>
                <a:ext cx="1728000" cy="50405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3"/>
              <p:cNvSpPr txBox="1">
                <a:spLocks noChangeArrowheads="1"/>
              </p:cNvSpPr>
              <p:nvPr/>
            </p:nvSpPr>
            <p:spPr bwMode="auto">
              <a:xfrm>
                <a:off x="3600000" y="3420000"/>
                <a:ext cx="936104" cy="504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182562" tIns="46037" rIns="182562" bIns="46037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b="0" i="1" u="dbl" smtClean="0">
                          <a:latin typeface="Cambria Math"/>
                        </a:rPr>
                        <m:t>196</m:t>
                      </m:r>
                    </m:oMath>
                  </m:oMathPara>
                </a14:m>
                <a:endParaRPr lang="cs-CZ" sz="2800" b="1" u="dbl" dirty="0"/>
              </a:p>
            </p:txBody>
          </p:sp>
        </mc:Choice>
        <mc:Fallback xmlns="">
          <p:sp>
            <p:nvSpPr>
              <p:cNvPr id="17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00000" y="3420000"/>
                <a:ext cx="936104" cy="50405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3"/>
              <p:cNvSpPr txBox="1">
                <a:spLocks noChangeArrowheads="1"/>
              </p:cNvSpPr>
              <p:nvPr/>
            </p:nvSpPr>
            <p:spPr bwMode="auto">
              <a:xfrm>
                <a:off x="2088000" y="3420000"/>
                <a:ext cx="2016000" cy="504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182562" tIns="46037" rIns="182562" bIns="46037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b="0" i="1" smtClean="0">
                          <a:latin typeface="Cambria Math"/>
                        </a:rPr>
                        <m:t>4 </m:t>
                      </m:r>
                      <m:r>
                        <a:rPr lang="cs-CZ" sz="2800" b="0" i="1" smtClean="0">
                          <a:latin typeface="Cambria Math"/>
                          <a:ea typeface="Cambria Math"/>
                        </a:rPr>
                        <m:t>∙49</m:t>
                      </m:r>
                      <m:r>
                        <a:rPr lang="cs-CZ" sz="28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2800" b="1" dirty="0"/>
              </a:p>
            </p:txBody>
          </p:sp>
        </mc:Choice>
        <mc:Fallback xmlns="">
          <p:sp>
            <p:nvSpPr>
              <p:cNvPr id="25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88000" y="3420000"/>
                <a:ext cx="2016000" cy="50405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ovéPole 3"/>
          <p:cNvSpPr txBox="1"/>
          <p:nvPr/>
        </p:nvSpPr>
        <p:spPr>
          <a:xfrm>
            <a:off x="5040000" y="2520000"/>
            <a:ext cx="4116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Druhá mocnina součinu se rovná součinu druhých mocnin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ovéPole 30"/>
              <p:cNvSpPr txBox="1"/>
              <p:nvPr/>
            </p:nvSpPr>
            <p:spPr>
              <a:xfrm>
                <a:off x="5400000" y="3240000"/>
                <a:ext cx="2700392" cy="470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24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sz="24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𝒂</m:t>
                              </m:r>
                              <m:r>
                                <a:rPr lang="cs-CZ" sz="24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</a:rPr>
                                <m:t>∙</m:t>
                              </m:r>
                              <m:r>
                                <a:rPr lang="cs-CZ" sz="24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</a:rPr>
                                <m:t>𝒃</m:t>
                              </m:r>
                            </m:e>
                          </m:d>
                        </m:e>
                        <m:sup>
                          <m:r>
                            <a:rPr lang="cs-CZ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cs-CZ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 </m:t>
                      </m:r>
                      <m:sSup>
                        <m:sSupPr>
                          <m:ctrlPr>
                            <a:rPr lang="cs-CZ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  <m:sup>
                          <m:r>
                            <a:rPr lang="cs-CZ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cs-CZ" sz="2400" b="1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cs-CZ" sz="24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24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𝒃</m:t>
                          </m:r>
                        </m:e>
                        <m:sup>
                          <m:r>
                            <a:rPr lang="cs-CZ" sz="24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cs-CZ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1" name="TextovéPole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0000" y="3240000"/>
                <a:ext cx="2700392" cy="47000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3"/>
              <p:cNvSpPr txBox="1">
                <a:spLocks noChangeArrowheads="1"/>
              </p:cNvSpPr>
              <p:nvPr/>
            </p:nvSpPr>
            <p:spPr bwMode="auto">
              <a:xfrm>
                <a:off x="540000" y="4140000"/>
                <a:ext cx="1501634" cy="1152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182562" tIns="46037" rIns="182562" bIns="46037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80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280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cs-CZ" sz="280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cs-CZ" sz="2800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cs-CZ" sz="2800" b="0" i="1" smtClean="0">
                                      <a:latin typeface="Cambria Math"/>
                                      <a:ea typeface="Cambria Math"/>
                                    </a:rPr>
                                    <m:t>7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cs-CZ" sz="28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8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2800" b="1" dirty="0"/>
              </a:p>
            </p:txBody>
          </p:sp>
        </mc:Choice>
        <mc:Fallback xmlns="">
          <p:sp>
            <p:nvSpPr>
              <p:cNvPr id="18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0000" y="4140000"/>
                <a:ext cx="1501634" cy="1152128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3"/>
              <p:cNvSpPr txBox="1">
                <a:spLocks noChangeArrowheads="1"/>
              </p:cNvSpPr>
              <p:nvPr/>
            </p:nvSpPr>
            <p:spPr bwMode="auto">
              <a:xfrm>
                <a:off x="1764000" y="4212000"/>
                <a:ext cx="2197290" cy="1152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182562" tIns="46037" rIns="182562" bIns="46037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cs-CZ" sz="28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cs-CZ" sz="28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cs-CZ" sz="2800" b="0" i="1" smtClean="0">
                                  <a:latin typeface="Cambria Math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cs-CZ" sz="2800" b="0" i="1" smtClean="0">
                                  <a:latin typeface="Cambria Math"/>
                                </a:rPr>
                                <m:t>7</m:t>
                              </m:r>
                            </m:den>
                          </m:f>
                        </m:e>
                      </m:d>
                      <m:r>
                        <a:rPr lang="cs-CZ" sz="2800" b="0" i="1" smtClean="0">
                          <a:latin typeface="Cambria Math"/>
                          <a:ea typeface="Cambria Math"/>
                        </a:rPr>
                        <m:t>∙</m:t>
                      </m:r>
                      <m:d>
                        <m:dPr>
                          <m:ctrlPr>
                            <a:rPr lang="cs-CZ" sz="2800" i="1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cs-CZ" sz="28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cs-CZ" sz="2800" i="1">
                                  <a:latin typeface="Cambria Math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cs-CZ" sz="2800" i="1">
                                  <a:latin typeface="Cambria Math"/>
                                </a:rPr>
                                <m:t>7</m:t>
                              </m:r>
                            </m:den>
                          </m:f>
                        </m:e>
                      </m:d>
                      <m:r>
                        <a:rPr lang="cs-CZ" sz="28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2800" b="1" dirty="0"/>
              </a:p>
            </p:txBody>
          </p:sp>
        </mc:Choice>
        <mc:Fallback xmlns="">
          <p:sp>
            <p:nvSpPr>
              <p:cNvPr id="19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64000" y="4212000"/>
                <a:ext cx="2197290" cy="1152128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/>
              <p:cNvSpPr txBox="1"/>
              <p:nvPr/>
            </p:nvSpPr>
            <p:spPr>
              <a:xfrm>
                <a:off x="3852000" y="4248000"/>
                <a:ext cx="681597" cy="9002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800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cs-CZ" sz="2800" b="0" i="1" smtClean="0">
                              <a:latin typeface="Cambria Math"/>
                            </a:rPr>
                            <m:t>49</m:t>
                          </m:r>
                        </m:den>
                      </m:f>
                    </m:oMath>
                  </m:oMathPara>
                </a14:m>
                <a:endParaRPr lang="cs-CZ" sz="2800" i="1" dirty="0"/>
              </a:p>
            </p:txBody>
          </p:sp>
        </mc:Choice>
        <mc:Fallback xmlns=""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2000" y="4248000"/>
                <a:ext cx="681597" cy="900246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3"/>
              <p:cNvSpPr txBox="1">
                <a:spLocks noChangeArrowheads="1"/>
              </p:cNvSpPr>
              <p:nvPr/>
            </p:nvSpPr>
            <p:spPr bwMode="auto">
              <a:xfrm>
                <a:off x="540000" y="5400000"/>
                <a:ext cx="1200653" cy="1152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182562" tIns="46037" rIns="182562" bIns="46037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800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sz="28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cs-CZ" sz="28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r>
                                <a:rPr lang="cs-CZ" sz="28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cs-CZ" sz="28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cs-CZ" sz="2800" b="0" i="1" smtClean="0">
                                  <a:latin typeface="Cambria Math"/>
                                </a:rPr>
                                <m:t>7</m:t>
                              </m:r>
                            </m:e>
                            <m:sup>
                              <m:r>
                                <a:rPr lang="cs-CZ" sz="28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cs-CZ" sz="28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2800" b="1" dirty="0"/>
              </a:p>
            </p:txBody>
          </p:sp>
        </mc:Choice>
        <mc:Fallback xmlns="">
          <p:sp>
            <p:nvSpPr>
              <p:cNvPr id="24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0000" y="5400000"/>
                <a:ext cx="1200653" cy="1152128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3"/>
              <p:cNvSpPr txBox="1">
                <a:spLocks noChangeArrowheads="1"/>
              </p:cNvSpPr>
              <p:nvPr/>
            </p:nvSpPr>
            <p:spPr bwMode="auto">
              <a:xfrm>
                <a:off x="1476000" y="5472000"/>
                <a:ext cx="1566454" cy="1152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182562" tIns="46037" rIns="182562" bIns="46037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800" b="0" i="1" smtClean="0">
                              <a:latin typeface="Cambria Math"/>
                            </a:rPr>
                            <m:t>2</m:t>
                          </m:r>
                          <m:r>
                            <a:rPr lang="cs-CZ" sz="2800" b="0" i="1" smtClean="0">
                              <a:latin typeface="Cambria Math"/>
                              <a:ea typeface="Cambria Math"/>
                            </a:rPr>
                            <m:t>∙2</m:t>
                          </m:r>
                        </m:num>
                        <m:den>
                          <m:r>
                            <a:rPr lang="cs-CZ" sz="2800" b="0" i="1" smtClean="0">
                              <a:latin typeface="Cambria Math"/>
                            </a:rPr>
                            <m:t>7</m:t>
                          </m:r>
                          <m:r>
                            <a:rPr lang="cs-CZ" sz="2800" b="0" i="1" smtClean="0">
                              <a:latin typeface="Cambria Math"/>
                              <a:ea typeface="Cambria Math"/>
                            </a:rPr>
                            <m:t>∙7</m:t>
                          </m:r>
                        </m:den>
                      </m:f>
                      <m:r>
                        <a:rPr lang="cs-CZ" sz="28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2800" b="1" dirty="0"/>
              </a:p>
            </p:txBody>
          </p:sp>
        </mc:Choice>
        <mc:Fallback xmlns="">
          <p:sp>
            <p:nvSpPr>
              <p:cNvPr id="26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76000" y="5472000"/>
                <a:ext cx="1566454" cy="1152128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ovéPole 26"/>
              <p:cNvSpPr txBox="1"/>
              <p:nvPr/>
            </p:nvSpPr>
            <p:spPr>
              <a:xfrm>
                <a:off x="2664000" y="5472000"/>
                <a:ext cx="681597" cy="9002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800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cs-CZ" sz="2800" b="0" i="1" smtClean="0">
                              <a:latin typeface="Cambria Math"/>
                            </a:rPr>
                            <m:t>49</m:t>
                          </m:r>
                        </m:den>
                      </m:f>
                    </m:oMath>
                  </m:oMathPara>
                </a14:m>
                <a:endParaRPr lang="cs-CZ" sz="2800" i="1" dirty="0"/>
              </a:p>
            </p:txBody>
          </p:sp>
        </mc:Choice>
        <mc:Fallback xmlns="">
          <p:sp>
            <p:nvSpPr>
              <p:cNvPr id="27" name="TextovéPole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4000" y="5472000"/>
                <a:ext cx="681597" cy="900246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ovéPole 27"/>
          <p:cNvSpPr txBox="1"/>
          <p:nvPr/>
        </p:nvSpPr>
        <p:spPr>
          <a:xfrm>
            <a:off x="5040000" y="4528787"/>
            <a:ext cx="4116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Druhá mocnina podílu se rovná podílu druhých mocnin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ovéPole 28"/>
              <p:cNvSpPr txBox="1"/>
              <p:nvPr/>
            </p:nvSpPr>
            <p:spPr>
              <a:xfrm>
                <a:off x="5400000" y="5400000"/>
                <a:ext cx="1882283" cy="8429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24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cs-CZ" sz="24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cs-CZ" sz="24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𝒂</m:t>
                                  </m:r>
                                </m:num>
                                <m:den>
                                  <m:r>
                                    <a:rPr lang="cs-CZ" sz="24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𝒃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cs-CZ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cs-CZ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sz="24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cs-CZ" sz="24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𝒂</m:t>
                              </m:r>
                            </m:e>
                            <m:sup>
                              <m:r>
                                <a:rPr lang="cs-CZ" sz="24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cs-CZ" sz="24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cs-CZ" sz="24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𝒃</m:t>
                              </m:r>
                            </m:e>
                            <m:sup>
                              <m:r>
                                <a:rPr lang="cs-CZ" sz="24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9" name="TextovéPole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0000" y="5400000"/>
                <a:ext cx="1882283" cy="842923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21541072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  <p:bldP spid="12" grpId="0" build="p"/>
      <p:bldP spid="14" grpId="0" build="p"/>
      <p:bldP spid="15" grpId="0" build="p"/>
      <p:bldP spid="16" grpId="0" build="p"/>
      <p:bldP spid="17" grpId="0" build="p"/>
      <p:bldP spid="25" grpId="0" build="p"/>
      <p:bldP spid="4" grpId="0"/>
      <p:bldP spid="31" grpId="0"/>
      <p:bldP spid="18" grpId="0" build="p"/>
      <p:bldP spid="19" grpId="0" build="p"/>
      <p:bldP spid="5" grpId="0"/>
      <p:bldP spid="24" grpId="0" build="p"/>
      <p:bldP spid="26" grpId="0" build="p"/>
      <p:bldP spid="27" grpId="0"/>
      <p:bldP spid="28" grpId="0"/>
      <p:bldP spid="29" grpId="0"/>
    </p:bldLst>
  </p:timing>
</p:sld>
</file>

<file path=ppt/theme/theme1.xml><?xml version="1.0" encoding="utf-8"?>
<a:theme xmlns:a="http://schemas.openxmlformats.org/drawingml/2006/main" name="Prezentace školení zaměstnanců">
  <a:themeElements>
    <a:clrScheme name="Blends 5">
      <a:dk1>
        <a:srgbClr val="000000"/>
      </a:dk1>
      <a:lt1>
        <a:srgbClr val="FFFFFF"/>
      </a:lt1>
      <a:dk2>
        <a:srgbClr val="000066"/>
      </a:dk2>
      <a:lt2>
        <a:srgbClr val="333333"/>
      </a:lt2>
      <a:accent1>
        <a:srgbClr val="C4709A"/>
      </a:accent1>
      <a:accent2>
        <a:srgbClr val="4B4EB5"/>
      </a:accent2>
      <a:accent3>
        <a:srgbClr val="FFFFFF"/>
      </a:accent3>
      <a:accent4>
        <a:srgbClr val="000000"/>
      </a:accent4>
      <a:accent5>
        <a:srgbClr val="DEBBCA"/>
      </a:accent5>
      <a:accent6>
        <a:srgbClr val="4346A4"/>
      </a:accent6>
      <a:hlink>
        <a:srgbClr val="C481CF"/>
      </a:hlink>
      <a:folHlink>
        <a:srgbClr val="76B749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školení zaměstnanců</Template>
  <TotalTime>1355</TotalTime>
  <Words>1285</Words>
  <Application>Microsoft Office PowerPoint</Application>
  <PresentationFormat>Předvádění na obrazovce (4:3)</PresentationFormat>
  <Paragraphs>234</Paragraphs>
  <Slides>15</Slides>
  <Notes>1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7" baseType="lpstr">
      <vt:lpstr>Prezentace školení zaměstnanců</vt:lpstr>
      <vt:lpstr>List</vt:lpstr>
      <vt:lpstr>Druhá mocnina</vt:lpstr>
      <vt:lpstr>Početní operace</vt:lpstr>
      <vt:lpstr>Početní operace</vt:lpstr>
      <vt:lpstr>Druhá mocnina</vt:lpstr>
      <vt:lpstr>Druhá mocnina</vt:lpstr>
      <vt:lpstr>Druhá mocnina</vt:lpstr>
      <vt:lpstr>Druhá mocnina</vt:lpstr>
      <vt:lpstr>Druhá mocnina</vt:lpstr>
      <vt:lpstr>Druhá mocnina</vt:lpstr>
      <vt:lpstr>Druhá mocnina</vt:lpstr>
      <vt:lpstr>Určování druhé mocniny</vt:lpstr>
      <vt:lpstr>Určování druhé mocniny</vt:lpstr>
      <vt:lpstr>Určování druhé mocniny</vt:lpstr>
      <vt:lpstr>Určování druhé mocniny Desetinná čísla + Velká čísla</vt:lpstr>
      <vt:lpstr>Určování druhé mocniny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Lineární rovnice se dvěma neznámými</dc:title>
  <dc:creator>Pedro</dc:creator>
  <cp:lastModifiedBy>Jitka Mačková</cp:lastModifiedBy>
  <cp:revision>213</cp:revision>
  <dcterms:created xsi:type="dcterms:W3CDTF">2012-01-02T08:14:14Z</dcterms:created>
  <dcterms:modified xsi:type="dcterms:W3CDTF">2020-10-12T06:58:52Z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TC010130221029</vt:lpwstr>
  </property>
</Properties>
</file>